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80" r:id="rId13"/>
    <p:sldId id="281" r:id="rId14"/>
    <p:sldId id="267" r:id="rId15"/>
    <p:sldId id="268" r:id="rId16"/>
    <p:sldId id="282" r:id="rId17"/>
    <p:sldId id="269" r:id="rId18"/>
    <p:sldId id="270" r:id="rId19"/>
    <p:sldId id="271" r:id="rId20"/>
    <p:sldId id="283" r:id="rId21"/>
    <p:sldId id="273" r:id="rId22"/>
    <p:sldId id="274" r:id="rId23"/>
    <p:sldId id="286" r:id="rId24"/>
    <p:sldId id="275" r:id="rId25"/>
    <p:sldId id="287" r:id="rId26"/>
    <p:sldId id="276" r:id="rId27"/>
    <p:sldId id="277" r:id="rId28"/>
    <p:sldId id="288" r:id="rId29"/>
    <p:sldId id="278" r:id="rId30"/>
    <p:sldId id="279" r:id="rId31"/>
    <p:sldId id="289" r:id="rId32"/>
    <p:sldId id="472" r:id="rId33"/>
    <p:sldId id="473" r:id="rId34"/>
    <p:sldId id="474" r:id="rId35"/>
    <p:sldId id="291" r:id="rId36"/>
    <p:sldId id="292" r:id="rId37"/>
    <p:sldId id="293" r:id="rId38"/>
    <p:sldId id="294" r:id="rId39"/>
    <p:sldId id="295" r:id="rId40"/>
    <p:sldId id="296" r:id="rId41"/>
    <p:sldId id="459" r:id="rId42"/>
    <p:sldId id="460" r:id="rId43"/>
    <p:sldId id="461" r:id="rId44"/>
    <p:sldId id="470" r:id="rId45"/>
    <p:sldId id="471" r:id="rId46"/>
    <p:sldId id="285" r:id="rId47"/>
    <p:sldId id="284" r:id="rId48"/>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92"/>
    <p:restoredTop sz="71941"/>
  </p:normalViewPr>
  <p:slideViewPr>
    <p:cSldViewPr snapToGrid="0">
      <p:cViewPr>
        <p:scale>
          <a:sx n="60" d="100"/>
          <a:sy n="60" d="100"/>
        </p:scale>
        <p:origin x="560"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E252F3-7F82-FA48-84FC-9663F3A336C4}" type="datetimeFigureOut">
              <a:rPr lang="en-CH" smtClean="0"/>
              <a:t>08.12.2025</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FF1CE-CD3E-2746-9E79-066DF24BFB43}" type="slidenum">
              <a:rPr lang="en-CH" smtClean="0"/>
              <a:t>‹#›</a:t>
            </a:fld>
            <a:endParaRPr lang="en-CH"/>
          </a:p>
        </p:txBody>
      </p:sp>
    </p:spTree>
    <p:extLst>
      <p:ext uri="{BB962C8B-B14F-4D97-AF65-F5344CB8AC3E}">
        <p14:creationId xmlns:p14="http://schemas.microsoft.com/office/powerpoint/2010/main" val="3741788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expect experimental pursuit in the NISQ era would focus on the design of quantum hardware with a larger number of qubits, and gates with lower error rates capable of executing deeper circuits. Along the way, one of the goals is to demonstrate quantum advantage for practical use cases. If the NISQ paradigm is not powerful enough to exhibit any quantum advantage, theoretical pursuits would be required to understand its limitations. The prime direction of the NISQ and near-term era is to engineer the best possible solution with the limited quantum resources available. The tools and techniques invented during this period could be valuable in the </a:t>
            </a:r>
            <a:r>
              <a:rPr lang="en-GB" dirty="0" err="1"/>
              <a:t>faul</a:t>
            </a:r>
            <a:r>
              <a:rPr lang="en-GB" dirty="0"/>
              <a:t> tolerant era as well.</a:t>
            </a:r>
          </a:p>
          <a:p>
            <a:r>
              <a:rPr lang="en-GB" dirty="0"/>
              <a:t>Reached in 3 ways</a:t>
            </a:r>
          </a:p>
          <a:p>
            <a:r>
              <a:rPr lang="en-GB" dirty="0"/>
              <a:t>Hardware development</a:t>
            </a:r>
          </a:p>
          <a:p>
            <a:r>
              <a:rPr lang="en-GB" dirty="0" err="1"/>
              <a:t>Algoerithm</a:t>
            </a:r>
            <a:r>
              <a:rPr lang="en-GB" dirty="0"/>
              <a:t> design</a:t>
            </a:r>
          </a:p>
          <a:p>
            <a:r>
              <a:rPr lang="en-GB" dirty="0"/>
              <a:t>Application problems</a:t>
            </a:r>
            <a:endParaRPr lang="en-CH" dirty="0"/>
          </a:p>
        </p:txBody>
      </p:sp>
      <p:sp>
        <p:nvSpPr>
          <p:cNvPr id="4" name="Slide Number Placeholder 3"/>
          <p:cNvSpPr>
            <a:spLocks noGrp="1"/>
          </p:cNvSpPr>
          <p:nvPr>
            <p:ph type="sldNum" sz="quarter" idx="5"/>
          </p:nvPr>
        </p:nvSpPr>
        <p:spPr/>
        <p:txBody>
          <a:bodyPr/>
          <a:lstStyle/>
          <a:p>
            <a:fld id="{7DBFF1CE-CD3E-2746-9E79-066DF24BFB43}" type="slidenum">
              <a:rPr lang="en-CH" smtClean="0"/>
              <a:t>4</a:t>
            </a:fld>
            <a:endParaRPr lang="en-CH"/>
          </a:p>
        </p:txBody>
      </p:sp>
    </p:spTree>
    <p:extLst>
      <p:ext uri="{BB962C8B-B14F-4D97-AF65-F5344CB8AC3E}">
        <p14:creationId xmlns:p14="http://schemas.microsoft.com/office/powerpoint/2010/main" val="3392157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DBFF1CE-CD3E-2746-9E79-066DF24BFB43}" type="slidenum">
              <a:rPr lang="en-CH" smtClean="0"/>
              <a:t>5</a:t>
            </a:fld>
            <a:endParaRPr lang="en-CH"/>
          </a:p>
        </p:txBody>
      </p:sp>
    </p:spTree>
    <p:extLst>
      <p:ext uri="{BB962C8B-B14F-4D97-AF65-F5344CB8AC3E}">
        <p14:creationId xmlns:p14="http://schemas.microsoft.com/office/powerpoint/2010/main" val="848705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DBFF1CE-CD3E-2746-9E79-066DF24BFB43}" type="slidenum">
              <a:rPr lang="en-CH" smtClean="0"/>
              <a:t>14</a:t>
            </a:fld>
            <a:endParaRPr lang="en-CH"/>
          </a:p>
        </p:txBody>
      </p:sp>
    </p:spTree>
    <p:extLst>
      <p:ext uri="{BB962C8B-B14F-4D97-AF65-F5344CB8AC3E}">
        <p14:creationId xmlns:p14="http://schemas.microsoft.com/office/powerpoint/2010/main" val="3844607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the Hamiltonian!</a:t>
            </a:r>
            <a:endParaRPr lang="en-GB" dirty="0"/>
          </a:p>
        </p:txBody>
      </p:sp>
      <p:sp>
        <p:nvSpPr>
          <p:cNvPr id="4" name="Slide Number Placeholder 3"/>
          <p:cNvSpPr>
            <a:spLocks noGrp="1"/>
          </p:cNvSpPr>
          <p:nvPr>
            <p:ph type="sldNum" sz="quarter" idx="5"/>
          </p:nvPr>
        </p:nvSpPr>
        <p:spPr/>
        <p:txBody>
          <a:bodyPr/>
          <a:lstStyle/>
          <a:p>
            <a:fld id="{D55BE6E8-C82A-4F4E-B4CE-25B11A10D208}" type="slidenum">
              <a:rPr lang="en-GB" smtClean="0"/>
              <a:t>32</a:t>
            </a:fld>
            <a:endParaRPr lang="en-GB"/>
          </a:p>
        </p:txBody>
      </p:sp>
    </p:spTree>
    <p:extLst>
      <p:ext uri="{BB962C8B-B14F-4D97-AF65-F5344CB8AC3E}">
        <p14:creationId xmlns:p14="http://schemas.microsoft.com/office/powerpoint/2010/main" val="3474247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add any additional information, just what you actually did</a:t>
            </a:r>
            <a:endParaRPr lang="en-GB" dirty="0"/>
          </a:p>
        </p:txBody>
      </p:sp>
      <p:sp>
        <p:nvSpPr>
          <p:cNvPr id="4" name="Slide Number Placeholder 3"/>
          <p:cNvSpPr>
            <a:spLocks noGrp="1"/>
          </p:cNvSpPr>
          <p:nvPr>
            <p:ph type="sldNum" sz="quarter" idx="5"/>
          </p:nvPr>
        </p:nvSpPr>
        <p:spPr/>
        <p:txBody>
          <a:bodyPr/>
          <a:lstStyle/>
          <a:p>
            <a:fld id="{D55BE6E8-C82A-4F4E-B4CE-25B11A10D208}" type="slidenum">
              <a:rPr lang="en-GB" smtClean="0"/>
              <a:t>33</a:t>
            </a:fld>
            <a:endParaRPr lang="en-GB"/>
          </a:p>
        </p:txBody>
      </p:sp>
    </p:spTree>
    <p:extLst>
      <p:ext uri="{BB962C8B-B14F-4D97-AF65-F5344CB8AC3E}">
        <p14:creationId xmlns:p14="http://schemas.microsoft.com/office/powerpoint/2010/main" val="1556636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Hamiltonians are not unitary, they are Hermitian. Fortunately, you can always take the imaginary exponential </a:t>
            </a:r>
            <a:endParaRPr lang="en-GB" dirty="0"/>
          </a:p>
        </p:txBody>
      </p:sp>
      <p:sp>
        <p:nvSpPr>
          <p:cNvPr id="4" name="Slide Number Placeholder 3"/>
          <p:cNvSpPr>
            <a:spLocks noGrp="1"/>
          </p:cNvSpPr>
          <p:nvPr>
            <p:ph type="sldNum" sz="quarter" idx="5"/>
          </p:nvPr>
        </p:nvSpPr>
        <p:spPr/>
        <p:txBody>
          <a:bodyPr/>
          <a:lstStyle/>
          <a:p>
            <a:fld id="{9F8B9FBD-48DF-4D7E-9F25-87D367E9099A}" type="slidenum">
              <a:rPr lang="en-GB" smtClean="0"/>
              <a:t>34</a:t>
            </a:fld>
            <a:endParaRPr lang="en-GB"/>
          </a:p>
        </p:txBody>
      </p:sp>
    </p:spTree>
    <p:extLst>
      <p:ext uri="{BB962C8B-B14F-4D97-AF65-F5344CB8AC3E}">
        <p14:creationId xmlns:p14="http://schemas.microsoft.com/office/powerpoint/2010/main" val="4210024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cumulative error with observables the theory on just velocity </a:t>
            </a:r>
            <a:r>
              <a:rPr lang="en-US" dirty="0" err="1"/>
              <a:t>verlet</a:t>
            </a:r>
            <a:r>
              <a:rPr lang="en-US" dirty="0"/>
              <a:t> predicts that there is a power law relation with both cases, and indeed, even through the simulation algorithm this is the case as evidenced by the straight lines on a log-log plot. </a:t>
            </a:r>
            <a:endParaRPr lang="en-GB" dirty="0"/>
          </a:p>
        </p:txBody>
      </p:sp>
      <p:sp>
        <p:nvSpPr>
          <p:cNvPr id="4" name="Slide Number Placeholder 3"/>
          <p:cNvSpPr>
            <a:spLocks noGrp="1"/>
          </p:cNvSpPr>
          <p:nvPr>
            <p:ph type="sldNum" sz="quarter" idx="5"/>
          </p:nvPr>
        </p:nvSpPr>
        <p:spPr/>
        <p:txBody>
          <a:bodyPr/>
          <a:lstStyle/>
          <a:p>
            <a:fld id="{9F8B9FBD-48DF-4D7E-9F25-87D367E9099A}" type="slidenum">
              <a:rPr lang="en-GB" smtClean="0"/>
              <a:t>44</a:t>
            </a:fld>
            <a:endParaRPr lang="en-GB"/>
          </a:p>
        </p:txBody>
      </p:sp>
    </p:spTree>
    <p:extLst>
      <p:ext uri="{BB962C8B-B14F-4D97-AF65-F5344CB8AC3E}">
        <p14:creationId xmlns:p14="http://schemas.microsoft.com/office/powerpoint/2010/main" val="1509551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CDCA8-985D-F8D1-2E87-F682E9BD56A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CH"/>
          </a:p>
        </p:txBody>
      </p:sp>
      <p:sp>
        <p:nvSpPr>
          <p:cNvPr id="3" name="Subtitle 2">
            <a:extLst>
              <a:ext uri="{FF2B5EF4-FFF2-40B4-BE49-F238E27FC236}">
                <a16:creationId xmlns:a16="http://schemas.microsoft.com/office/drawing/2014/main" id="{B3A17AB3-9E51-3463-0B25-9DAEE19074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CH"/>
          </a:p>
        </p:txBody>
      </p:sp>
      <p:sp>
        <p:nvSpPr>
          <p:cNvPr id="4" name="Date Placeholder 3">
            <a:extLst>
              <a:ext uri="{FF2B5EF4-FFF2-40B4-BE49-F238E27FC236}">
                <a16:creationId xmlns:a16="http://schemas.microsoft.com/office/drawing/2014/main" id="{EF95388F-FD2B-12F7-0A0D-7F8B0B36C318}"/>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5" name="Footer Placeholder 4">
            <a:extLst>
              <a:ext uri="{FF2B5EF4-FFF2-40B4-BE49-F238E27FC236}">
                <a16:creationId xmlns:a16="http://schemas.microsoft.com/office/drawing/2014/main" id="{3C7833D1-87E6-81A4-0945-DAB883D8BDE1}"/>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66609A57-03AB-76F5-CF8D-724E2DCE83D4}"/>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2350002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E639C-5843-DBFA-1A72-C529BB6EB864}"/>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AEA80815-6BA3-7818-0AC4-5F2E147AD38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07ECBC0A-48F6-D143-3678-C55075572F5B}"/>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5" name="Footer Placeholder 4">
            <a:extLst>
              <a:ext uri="{FF2B5EF4-FFF2-40B4-BE49-F238E27FC236}">
                <a16:creationId xmlns:a16="http://schemas.microsoft.com/office/drawing/2014/main" id="{EDE39D29-8213-6FB1-12E3-D9D788AD7423}"/>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A77817E5-124E-A7A0-9500-678489482934}"/>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1278300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91711-E764-3514-5DC7-ECFA3018ADE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CH"/>
          </a:p>
        </p:txBody>
      </p:sp>
      <p:sp>
        <p:nvSpPr>
          <p:cNvPr id="3" name="Text Placeholder 2">
            <a:extLst>
              <a:ext uri="{FF2B5EF4-FFF2-40B4-BE49-F238E27FC236}">
                <a16:creationId xmlns:a16="http://schemas.microsoft.com/office/drawing/2014/main" id="{A553DE0C-9C20-7C1A-3DCC-CAB31F23069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F609BE0-FD28-D70D-53FF-AF147CE9606D}"/>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5" name="Footer Placeholder 4">
            <a:extLst>
              <a:ext uri="{FF2B5EF4-FFF2-40B4-BE49-F238E27FC236}">
                <a16:creationId xmlns:a16="http://schemas.microsoft.com/office/drawing/2014/main" id="{A2DC6543-1BEC-9829-38CC-6FE68DEA17E3}"/>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332CFCFD-CD60-5521-9802-CEF72DB0D96A}"/>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773694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6FC96-A853-07DD-BDF6-AFA69446900B}"/>
              </a:ext>
            </a:extLst>
          </p:cNvPr>
          <p:cNvSpPr>
            <a:spLocks noGrp="1"/>
          </p:cNvSpPr>
          <p:nvPr>
            <p:ph type="title"/>
          </p:nvPr>
        </p:nvSpPr>
        <p:spPr/>
        <p:txBody>
          <a:bodyPr/>
          <a:lstStyle/>
          <a:p>
            <a:r>
              <a:rPr lang="en-GB"/>
              <a:t>Click to edit Master title style</a:t>
            </a:r>
            <a:endParaRPr lang="en-CH"/>
          </a:p>
        </p:txBody>
      </p:sp>
      <p:sp>
        <p:nvSpPr>
          <p:cNvPr id="3" name="Content Placeholder 2">
            <a:extLst>
              <a:ext uri="{FF2B5EF4-FFF2-40B4-BE49-F238E27FC236}">
                <a16:creationId xmlns:a16="http://schemas.microsoft.com/office/drawing/2014/main" id="{7797542C-8B5A-AFEF-A1AD-9C329B10AD6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Content Placeholder 3">
            <a:extLst>
              <a:ext uri="{FF2B5EF4-FFF2-40B4-BE49-F238E27FC236}">
                <a16:creationId xmlns:a16="http://schemas.microsoft.com/office/drawing/2014/main" id="{4E4DEF11-DD58-0CFA-31FE-DFB8A8DAD10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Date Placeholder 4">
            <a:extLst>
              <a:ext uri="{FF2B5EF4-FFF2-40B4-BE49-F238E27FC236}">
                <a16:creationId xmlns:a16="http://schemas.microsoft.com/office/drawing/2014/main" id="{466BB60D-4C2D-17AA-1BBE-FC6CDD592642}"/>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6" name="Footer Placeholder 5">
            <a:extLst>
              <a:ext uri="{FF2B5EF4-FFF2-40B4-BE49-F238E27FC236}">
                <a16:creationId xmlns:a16="http://schemas.microsoft.com/office/drawing/2014/main" id="{3FE46DEF-3E22-47FE-FC5E-1D8983AB97B5}"/>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F5E2621A-0CC3-741A-A452-A4F6B9892D79}"/>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1449912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B737-3C3B-0F09-5CCE-D0375406622C}"/>
              </a:ext>
            </a:extLst>
          </p:cNvPr>
          <p:cNvSpPr>
            <a:spLocks noGrp="1"/>
          </p:cNvSpPr>
          <p:nvPr>
            <p:ph type="title"/>
          </p:nvPr>
        </p:nvSpPr>
        <p:spPr>
          <a:xfrm>
            <a:off x="839788" y="365125"/>
            <a:ext cx="10515600" cy="1325563"/>
          </a:xfrm>
        </p:spPr>
        <p:txBody>
          <a:bodyPr/>
          <a:lstStyle/>
          <a:p>
            <a:r>
              <a:rPr lang="en-GB"/>
              <a:t>Click to edit Master title style</a:t>
            </a:r>
            <a:endParaRPr lang="en-CH"/>
          </a:p>
        </p:txBody>
      </p:sp>
      <p:sp>
        <p:nvSpPr>
          <p:cNvPr id="3" name="Text Placeholder 2">
            <a:extLst>
              <a:ext uri="{FF2B5EF4-FFF2-40B4-BE49-F238E27FC236}">
                <a16:creationId xmlns:a16="http://schemas.microsoft.com/office/drawing/2014/main" id="{AFA76E63-0D8A-E3B0-66D1-3C9BB29CFF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0AAC48C-6BAA-47A9-C2CC-759DF0720BF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5" name="Text Placeholder 4">
            <a:extLst>
              <a:ext uri="{FF2B5EF4-FFF2-40B4-BE49-F238E27FC236}">
                <a16:creationId xmlns:a16="http://schemas.microsoft.com/office/drawing/2014/main" id="{B588BF91-73D9-BFAC-3660-7C8E9E77C7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EDB50C5-C7C0-EFE0-22E7-3FCF9BDF900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7" name="Date Placeholder 6">
            <a:extLst>
              <a:ext uri="{FF2B5EF4-FFF2-40B4-BE49-F238E27FC236}">
                <a16:creationId xmlns:a16="http://schemas.microsoft.com/office/drawing/2014/main" id="{0A17E6DB-8B81-4EB0-8810-4D5E5FC30714}"/>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8" name="Footer Placeholder 7">
            <a:extLst>
              <a:ext uri="{FF2B5EF4-FFF2-40B4-BE49-F238E27FC236}">
                <a16:creationId xmlns:a16="http://schemas.microsoft.com/office/drawing/2014/main" id="{882DA4CF-5CD3-CDD2-98C4-7DB77D23ACC6}"/>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DA35E4B0-68FC-D9CC-1CA3-DDCD06E85CDB}"/>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1705571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ACF53-D462-426C-2FB5-A30E865626A2}"/>
              </a:ext>
            </a:extLst>
          </p:cNvPr>
          <p:cNvSpPr>
            <a:spLocks noGrp="1"/>
          </p:cNvSpPr>
          <p:nvPr>
            <p:ph type="title"/>
          </p:nvPr>
        </p:nvSpPr>
        <p:spPr/>
        <p:txBody>
          <a:bodyPr/>
          <a:lstStyle/>
          <a:p>
            <a:r>
              <a:rPr lang="en-GB"/>
              <a:t>Click to edit Master title style</a:t>
            </a:r>
            <a:endParaRPr lang="en-CH"/>
          </a:p>
        </p:txBody>
      </p:sp>
      <p:sp>
        <p:nvSpPr>
          <p:cNvPr id="3" name="Date Placeholder 2">
            <a:extLst>
              <a:ext uri="{FF2B5EF4-FFF2-40B4-BE49-F238E27FC236}">
                <a16:creationId xmlns:a16="http://schemas.microsoft.com/office/drawing/2014/main" id="{CB104159-955C-7B19-6698-EF9C59F4983B}"/>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4" name="Footer Placeholder 3">
            <a:extLst>
              <a:ext uri="{FF2B5EF4-FFF2-40B4-BE49-F238E27FC236}">
                <a16:creationId xmlns:a16="http://schemas.microsoft.com/office/drawing/2014/main" id="{D92055F9-103D-2243-96C7-B1CD7E909DC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EE2B721D-A354-D799-6466-6C6A77244213}"/>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1844611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633492-D852-CD2C-A7C6-405368E18224}"/>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3" name="Footer Placeholder 2">
            <a:extLst>
              <a:ext uri="{FF2B5EF4-FFF2-40B4-BE49-F238E27FC236}">
                <a16:creationId xmlns:a16="http://schemas.microsoft.com/office/drawing/2014/main" id="{293ADC85-639C-139B-C1FC-F98E6E8EDDFB}"/>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AF3D4DB7-F131-37FC-669F-D543238CAD79}"/>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1664967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E7A71-0596-704C-F19C-3EE8E90873A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Content Placeholder 2">
            <a:extLst>
              <a:ext uri="{FF2B5EF4-FFF2-40B4-BE49-F238E27FC236}">
                <a16:creationId xmlns:a16="http://schemas.microsoft.com/office/drawing/2014/main" id="{5E3288BD-777A-51A7-9012-6A8F0AF7B1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Text Placeholder 3">
            <a:extLst>
              <a:ext uri="{FF2B5EF4-FFF2-40B4-BE49-F238E27FC236}">
                <a16:creationId xmlns:a16="http://schemas.microsoft.com/office/drawing/2014/main" id="{8E85D12D-6FC6-9ECA-610A-70E70452B6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8DF07CF-16E4-7C73-4318-912EB7ADE550}"/>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6" name="Footer Placeholder 5">
            <a:extLst>
              <a:ext uri="{FF2B5EF4-FFF2-40B4-BE49-F238E27FC236}">
                <a16:creationId xmlns:a16="http://schemas.microsoft.com/office/drawing/2014/main" id="{C561754D-71D3-52F3-2C6F-6991B0AEC13C}"/>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9A796220-4817-B75B-B86C-72E5384A8029}"/>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171136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2553D-0D48-9502-AA8D-22D6832DFD2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CH"/>
          </a:p>
        </p:txBody>
      </p:sp>
      <p:sp>
        <p:nvSpPr>
          <p:cNvPr id="3" name="Picture Placeholder 2">
            <a:extLst>
              <a:ext uri="{FF2B5EF4-FFF2-40B4-BE49-F238E27FC236}">
                <a16:creationId xmlns:a16="http://schemas.microsoft.com/office/drawing/2014/main" id="{4CB62B2C-6AC1-F588-4726-D96204601A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AFEA66D6-A71D-35EE-A5E4-ABA70079EE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2AE27A-29E2-AE9A-1216-0C8A65AFD0A2}"/>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6" name="Footer Placeholder 5">
            <a:extLst>
              <a:ext uri="{FF2B5EF4-FFF2-40B4-BE49-F238E27FC236}">
                <a16:creationId xmlns:a16="http://schemas.microsoft.com/office/drawing/2014/main" id="{AFB3D056-2B07-8F05-3DB5-88563B1469F6}"/>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6AD4D3F7-CEF4-962F-4AA2-3B81A5F2D4F0}"/>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426827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BF66-9D21-E9C3-3CE3-2C0D3392C7AF}"/>
              </a:ext>
            </a:extLst>
          </p:cNvPr>
          <p:cNvSpPr>
            <a:spLocks noGrp="1"/>
          </p:cNvSpPr>
          <p:nvPr>
            <p:ph type="title"/>
          </p:nvPr>
        </p:nvSpPr>
        <p:spPr/>
        <p:txBody>
          <a:bodyPr/>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509E4CDE-8C9C-B15F-9073-BBC4DFB4816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15C4C097-FEEB-8794-9723-3A1045DD6995}"/>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5" name="Footer Placeholder 4">
            <a:extLst>
              <a:ext uri="{FF2B5EF4-FFF2-40B4-BE49-F238E27FC236}">
                <a16:creationId xmlns:a16="http://schemas.microsoft.com/office/drawing/2014/main" id="{3487F51B-B2F7-C167-562F-588AD4D5FCB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3F370674-5DA4-B431-CB3C-FA1E93FA1C5A}"/>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3978864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6134D2-3B1E-67DD-38AF-A890910EBC0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CH"/>
          </a:p>
        </p:txBody>
      </p:sp>
      <p:sp>
        <p:nvSpPr>
          <p:cNvPr id="3" name="Vertical Text Placeholder 2">
            <a:extLst>
              <a:ext uri="{FF2B5EF4-FFF2-40B4-BE49-F238E27FC236}">
                <a16:creationId xmlns:a16="http://schemas.microsoft.com/office/drawing/2014/main" id="{1646AE09-88F7-7C47-EA15-97A1B219C6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4" name="Date Placeholder 3">
            <a:extLst>
              <a:ext uri="{FF2B5EF4-FFF2-40B4-BE49-F238E27FC236}">
                <a16:creationId xmlns:a16="http://schemas.microsoft.com/office/drawing/2014/main" id="{B3A101B2-24B2-3E01-DD73-96EB0A918491}"/>
              </a:ext>
            </a:extLst>
          </p:cNvPr>
          <p:cNvSpPr>
            <a:spLocks noGrp="1"/>
          </p:cNvSpPr>
          <p:nvPr>
            <p:ph type="dt" sz="half" idx="10"/>
          </p:nvPr>
        </p:nvSpPr>
        <p:spPr/>
        <p:txBody>
          <a:bodyPr/>
          <a:lstStyle/>
          <a:p>
            <a:fld id="{FAE39D11-9159-2B48-A42B-58601313BF26}" type="datetimeFigureOut">
              <a:rPr lang="en-CH" smtClean="0"/>
              <a:t>08.12.2025</a:t>
            </a:fld>
            <a:endParaRPr lang="en-CH"/>
          </a:p>
        </p:txBody>
      </p:sp>
      <p:sp>
        <p:nvSpPr>
          <p:cNvPr id="5" name="Footer Placeholder 4">
            <a:extLst>
              <a:ext uri="{FF2B5EF4-FFF2-40B4-BE49-F238E27FC236}">
                <a16:creationId xmlns:a16="http://schemas.microsoft.com/office/drawing/2014/main" id="{68326896-0E97-C9D6-F040-D74DE75FDEEC}"/>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387BFD75-72B7-05B1-6680-944D632EB753}"/>
              </a:ext>
            </a:extLst>
          </p:cNvPr>
          <p:cNvSpPr>
            <a:spLocks noGrp="1"/>
          </p:cNvSpPr>
          <p:nvPr>
            <p:ph type="sldNum" sz="quarter" idx="12"/>
          </p:nvPr>
        </p:nvSpPr>
        <p:spPr/>
        <p:txBody>
          <a:bodyPr/>
          <a:lstStyle/>
          <a:p>
            <a:fld id="{BEA3BF91-5CE9-3641-8F2A-DD7D5038932A}" type="slidenum">
              <a:rPr lang="en-CH" smtClean="0"/>
              <a:t>‹#›</a:t>
            </a:fld>
            <a:endParaRPr lang="en-CH"/>
          </a:p>
        </p:txBody>
      </p:sp>
    </p:spTree>
    <p:extLst>
      <p:ext uri="{BB962C8B-B14F-4D97-AF65-F5344CB8AC3E}">
        <p14:creationId xmlns:p14="http://schemas.microsoft.com/office/powerpoint/2010/main" val="1102878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5C0EB8-0DFB-4A8A-EC04-01264B35FF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CH" dirty="0"/>
          </a:p>
        </p:txBody>
      </p:sp>
      <p:sp>
        <p:nvSpPr>
          <p:cNvPr id="3" name="Text Placeholder 2">
            <a:extLst>
              <a:ext uri="{FF2B5EF4-FFF2-40B4-BE49-F238E27FC236}">
                <a16:creationId xmlns:a16="http://schemas.microsoft.com/office/drawing/2014/main" id="{1DB6CF55-0C05-50D0-F4A4-FDE40A2E1C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CH" dirty="0"/>
          </a:p>
        </p:txBody>
      </p:sp>
      <p:sp>
        <p:nvSpPr>
          <p:cNvPr id="4" name="Date Placeholder 3">
            <a:extLst>
              <a:ext uri="{FF2B5EF4-FFF2-40B4-BE49-F238E27FC236}">
                <a16:creationId xmlns:a16="http://schemas.microsoft.com/office/drawing/2014/main" id="{F1AD8C7F-FE5B-1CC2-9D02-D03967AAF5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aseline="0">
                <a:solidFill>
                  <a:schemeClr val="tx1">
                    <a:tint val="82000"/>
                  </a:schemeClr>
                </a:solidFill>
                <a:latin typeface="Century Schoolbook" panose="02040604050505020304" pitchFamily="18" charset="0"/>
              </a:defRPr>
            </a:lvl1pPr>
          </a:lstStyle>
          <a:p>
            <a:fld id="{FAE39D11-9159-2B48-A42B-58601313BF26}" type="datetimeFigureOut">
              <a:rPr lang="en-CH" smtClean="0"/>
              <a:pPr/>
              <a:t>08.12.2025</a:t>
            </a:fld>
            <a:endParaRPr lang="en-CH" dirty="0">
              <a:latin typeface="Century Schoolbook" panose="02040604050505020304" pitchFamily="18" charset="0"/>
            </a:endParaRPr>
          </a:p>
        </p:txBody>
      </p:sp>
      <p:sp>
        <p:nvSpPr>
          <p:cNvPr id="5" name="Footer Placeholder 4">
            <a:extLst>
              <a:ext uri="{FF2B5EF4-FFF2-40B4-BE49-F238E27FC236}">
                <a16:creationId xmlns:a16="http://schemas.microsoft.com/office/drawing/2014/main" id="{8B3B0184-E28D-72BF-EA93-6ED05D69DE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aseline="0">
                <a:solidFill>
                  <a:schemeClr val="tx1">
                    <a:tint val="82000"/>
                  </a:schemeClr>
                </a:solidFill>
                <a:latin typeface="Century Schoolbook" panose="02040604050505020304" pitchFamily="18" charset="0"/>
              </a:defRPr>
            </a:lvl1pPr>
          </a:lstStyle>
          <a:p>
            <a:endParaRPr lang="en-CH" dirty="0">
              <a:latin typeface="Century Schoolbook" panose="02040604050505020304" pitchFamily="18" charset="0"/>
            </a:endParaRPr>
          </a:p>
        </p:txBody>
      </p:sp>
      <p:sp>
        <p:nvSpPr>
          <p:cNvPr id="6" name="Slide Number Placeholder 5">
            <a:extLst>
              <a:ext uri="{FF2B5EF4-FFF2-40B4-BE49-F238E27FC236}">
                <a16:creationId xmlns:a16="http://schemas.microsoft.com/office/drawing/2014/main" id="{5A24B3A9-41A4-1179-116F-DDD7699A20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aseline="0">
                <a:solidFill>
                  <a:schemeClr val="tx1">
                    <a:tint val="82000"/>
                  </a:schemeClr>
                </a:solidFill>
                <a:latin typeface="Century Schoolbook" panose="02040604050505020304" pitchFamily="18" charset="0"/>
              </a:defRPr>
            </a:lvl1pPr>
          </a:lstStyle>
          <a:p>
            <a:fld id="{BEA3BF91-5CE9-3641-8F2A-DD7D5038932A}" type="slidenum">
              <a:rPr lang="en-CH" smtClean="0"/>
              <a:pPr/>
              <a:t>‹#›</a:t>
            </a:fld>
            <a:endParaRPr lang="en-CH" dirty="0">
              <a:latin typeface="Century Schoolbook" panose="02040604050505020304" pitchFamily="18" charset="0"/>
            </a:endParaRPr>
          </a:p>
        </p:txBody>
      </p:sp>
    </p:spTree>
    <p:extLst>
      <p:ext uri="{BB962C8B-B14F-4D97-AF65-F5344CB8AC3E}">
        <p14:creationId xmlns:p14="http://schemas.microsoft.com/office/powerpoint/2010/main" val="3833155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baseline="0">
          <a:solidFill>
            <a:schemeClr val="tx1"/>
          </a:solidFill>
          <a:latin typeface="Century Schoolbook" panose="0204060405050502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ntury Schoolbook" panose="020406040505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ntury Schoolbook" panose="020406040505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ntury Schoolbook" panose="020406040505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ntury Schoolbook" panose="020406040505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ntury Schoolbook" panose="020406040505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quantum-journal.org/papers/q-2018-08-06-79/"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arxiv.org/abs/1907.0208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nature.com/articles/s41467-018-07090-4"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1.png"/><Relationship Id="rId5" Type="http://schemas.openxmlformats.org/officeDocument/2006/relationships/image" Target="../media/image271.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250.png"/><Relationship Id="rId4" Type="http://schemas.openxmlformats.org/officeDocument/2006/relationships/image" Target="../media/image221.png"/></Relationships>
</file>

<file path=ppt/slides/_rels/slide37.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291.png"/></Relationships>
</file>

<file path=ppt/slides/_rels/slide38.xml.rels><?xml version="1.0" encoding="UTF-8" standalone="yes"?>
<Relationships xmlns="http://schemas.openxmlformats.org/package/2006/relationships"><Relationship Id="rId3" Type="http://schemas.openxmlformats.org/officeDocument/2006/relationships/image" Target="../media/image300.png"/><Relationship Id="rId7" Type="http://schemas.openxmlformats.org/officeDocument/2006/relationships/image" Target="../media/image290.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280.png"/><Relationship Id="rId5" Type="http://schemas.openxmlformats.org/officeDocument/2006/relationships/image" Target="../media/image270.png"/><Relationship Id="rId4" Type="http://schemas.openxmlformats.org/officeDocument/2006/relationships/image" Target="../media/image260.png"/></Relationships>
</file>

<file path=ppt/slides/_rels/slide39.xml.rels><?xml version="1.0" encoding="UTF-8" standalone="yes"?>
<Relationships xmlns="http://schemas.openxmlformats.org/package/2006/relationships"><Relationship Id="rId3" Type="http://schemas.openxmlformats.org/officeDocument/2006/relationships/image" Target="../media/image350.png"/><Relationship Id="rId7" Type="http://schemas.openxmlformats.org/officeDocument/2006/relationships/image" Target="../media/image380.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370.png"/><Relationship Id="rId5" Type="http://schemas.openxmlformats.org/officeDocument/2006/relationships/image" Target="../media/image41.png"/><Relationship Id="rId4" Type="http://schemas.openxmlformats.org/officeDocument/2006/relationships/image" Target="../media/image360.png"/></Relationships>
</file>

<file path=ppt/slides/_rels/slide40.xml.rels><?xml version="1.0" encoding="UTF-8" standalone="yes"?>
<Relationships xmlns="http://schemas.openxmlformats.org/package/2006/relationships"><Relationship Id="rId8" Type="http://schemas.openxmlformats.org/officeDocument/2006/relationships/image" Target="../media/image340.png"/><Relationship Id="rId3" Type="http://schemas.openxmlformats.org/officeDocument/2006/relationships/image" Target="../media/image50.png"/><Relationship Id="rId7" Type="http://schemas.openxmlformats.org/officeDocument/2006/relationships/image" Target="../media/image380.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330.png"/><Relationship Id="rId5" Type="http://schemas.openxmlformats.org/officeDocument/2006/relationships/image" Target="../media/image320.png"/><Relationship Id="rId4" Type="http://schemas.openxmlformats.org/officeDocument/2006/relationships/image" Target="../media/image310.png"/></Relationships>
</file>

<file path=ppt/slides/_rels/slide41.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351.png"/><Relationship Id="rId4" Type="http://schemas.openxmlformats.org/officeDocument/2006/relationships/image" Target="../media/image420.png"/></Relationships>
</file>

<file path=ppt/slides/_rels/slide42.xml.rels><?xml version="1.0" encoding="UTF-8" standalone="yes"?>
<Relationships xmlns="http://schemas.openxmlformats.org/package/2006/relationships"><Relationship Id="rId8" Type="http://schemas.openxmlformats.org/officeDocument/2006/relationships/image" Target="../media/image421.png"/><Relationship Id="rId13" Type="http://schemas.openxmlformats.org/officeDocument/2006/relationships/image" Target="../media/image470.png"/><Relationship Id="rId18" Type="http://schemas.openxmlformats.org/officeDocument/2006/relationships/image" Target="../media/image520.png"/><Relationship Id="rId26" Type="http://schemas.openxmlformats.org/officeDocument/2006/relationships/image" Target="../media/image60.png"/><Relationship Id="rId3" Type="http://schemas.openxmlformats.org/officeDocument/2006/relationships/image" Target="../media/image390.png"/><Relationship Id="rId21" Type="http://schemas.openxmlformats.org/officeDocument/2006/relationships/image" Target="../media/image55.png"/><Relationship Id="rId7" Type="http://schemas.microsoft.com/office/2007/relationships/hdphoto" Target="../media/hdphoto1.wdp"/><Relationship Id="rId12" Type="http://schemas.openxmlformats.org/officeDocument/2006/relationships/image" Target="../media/image460.png"/><Relationship Id="rId17" Type="http://schemas.openxmlformats.org/officeDocument/2006/relationships/image" Target="../media/image510.png"/><Relationship Id="rId25" Type="http://schemas.openxmlformats.org/officeDocument/2006/relationships/image" Target="../media/image59.png"/><Relationship Id="rId2" Type="http://schemas.openxmlformats.org/officeDocument/2006/relationships/image" Target="../media/image51.png"/><Relationship Id="rId16" Type="http://schemas.openxmlformats.org/officeDocument/2006/relationships/image" Target="../media/image500.png"/><Relationship Id="rId20" Type="http://schemas.openxmlformats.org/officeDocument/2006/relationships/image" Target="../media/image54.png"/><Relationship Id="rId29"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450.png"/><Relationship Id="rId24" Type="http://schemas.openxmlformats.org/officeDocument/2006/relationships/image" Target="../media/image58.png"/><Relationship Id="rId5" Type="http://schemas.openxmlformats.org/officeDocument/2006/relationships/image" Target="../media/image400.png"/><Relationship Id="rId15" Type="http://schemas.openxmlformats.org/officeDocument/2006/relationships/image" Target="../media/image490.png"/><Relationship Id="rId23" Type="http://schemas.openxmlformats.org/officeDocument/2006/relationships/image" Target="../media/image57.png"/><Relationship Id="rId28" Type="http://schemas.openxmlformats.org/officeDocument/2006/relationships/image" Target="../media/image62.png"/><Relationship Id="rId10" Type="http://schemas.openxmlformats.org/officeDocument/2006/relationships/image" Target="../media/image440.png"/><Relationship Id="rId19" Type="http://schemas.openxmlformats.org/officeDocument/2006/relationships/image" Target="../media/image53.png"/><Relationship Id="rId4" Type="http://schemas.openxmlformats.org/officeDocument/2006/relationships/image" Target="../media/image30.png"/><Relationship Id="rId9" Type="http://schemas.openxmlformats.org/officeDocument/2006/relationships/image" Target="../media/image430.png"/><Relationship Id="rId14" Type="http://schemas.openxmlformats.org/officeDocument/2006/relationships/image" Target="../media/image480.png"/><Relationship Id="rId22" Type="http://schemas.openxmlformats.org/officeDocument/2006/relationships/image" Target="../media/image56.png"/><Relationship Id="rId27" Type="http://schemas.openxmlformats.org/officeDocument/2006/relationships/image" Target="../media/image61.png"/><Relationship Id="rId30"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4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0.png"/><Relationship Id="rId4" Type="http://schemas.microsoft.com/office/2007/relationships/hdphoto" Target="../media/hdphoto2.wdp"/><Relationship Id="rId9" Type="http://schemas.openxmlformats.org/officeDocument/2006/relationships/image" Target="../media/image71.png"/></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quantumalgorithmzoo.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8D003-A03B-BE37-0098-414ABE27953E}"/>
              </a:ext>
            </a:extLst>
          </p:cNvPr>
          <p:cNvSpPr>
            <a:spLocks noGrp="1"/>
          </p:cNvSpPr>
          <p:nvPr>
            <p:ph type="ctrTitle"/>
          </p:nvPr>
        </p:nvSpPr>
        <p:spPr/>
        <p:txBody>
          <a:bodyPr>
            <a:normAutofit fontScale="90000"/>
          </a:bodyPr>
          <a:lstStyle/>
          <a:p>
            <a:r>
              <a:rPr lang="en-CH" dirty="0"/>
              <a:t>Algorithms for Near-term Intermediate Scale Quantum Computers</a:t>
            </a:r>
          </a:p>
        </p:txBody>
      </p:sp>
      <p:sp>
        <p:nvSpPr>
          <p:cNvPr id="3" name="Subtitle 2">
            <a:extLst>
              <a:ext uri="{FF2B5EF4-FFF2-40B4-BE49-F238E27FC236}">
                <a16:creationId xmlns:a16="http://schemas.microsoft.com/office/drawing/2014/main" id="{31DBA915-D4B7-037B-1033-ED662288C1F8}"/>
              </a:ext>
            </a:extLst>
          </p:cNvPr>
          <p:cNvSpPr>
            <a:spLocks noGrp="1"/>
          </p:cNvSpPr>
          <p:nvPr>
            <p:ph type="subTitle" idx="1"/>
          </p:nvPr>
        </p:nvSpPr>
        <p:spPr/>
        <p:txBody>
          <a:bodyPr/>
          <a:lstStyle/>
          <a:p>
            <a:r>
              <a:rPr lang="en-CH" dirty="0"/>
              <a:t>9</a:t>
            </a:r>
            <a:r>
              <a:rPr lang="en-CH" baseline="30000" dirty="0"/>
              <a:t>th </a:t>
            </a:r>
            <a:r>
              <a:rPr lang="en-CH" dirty="0"/>
              <a:t>December 2025</a:t>
            </a:r>
          </a:p>
        </p:txBody>
      </p:sp>
    </p:spTree>
    <p:extLst>
      <p:ext uri="{BB962C8B-B14F-4D97-AF65-F5344CB8AC3E}">
        <p14:creationId xmlns:p14="http://schemas.microsoft.com/office/powerpoint/2010/main" val="407953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8B2676-B96E-9DEE-69E3-E7770427C544}"/>
              </a:ext>
            </a:extLst>
          </p:cNvPr>
          <p:cNvSpPr>
            <a:spLocks noGrp="1"/>
          </p:cNvSpPr>
          <p:nvPr>
            <p:ph idx="1"/>
          </p:nvPr>
        </p:nvSpPr>
        <p:spPr>
          <a:xfrm>
            <a:off x="838200" y="548640"/>
            <a:ext cx="10515600" cy="5628323"/>
          </a:xfrm>
        </p:spPr>
        <p:txBody>
          <a:bodyPr>
            <a:normAutofit fontScale="92500" lnSpcReduction="10000"/>
          </a:bodyPr>
          <a:lstStyle/>
          <a:p>
            <a:r>
              <a:rPr lang="en-CH" dirty="0"/>
              <a:t>Why use today’s quantum computers?</a:t>
            </a:r>
          </a:p>
          <a:p>
            <a:r>
              <a:rPr lang="en-CH" dirty="0"/>
              <a:t>General considerations for NISQ </a:t>
            </a:r>
          </a:p>
          <a:p>
            <a:r>
              <a:rPr lang="en-CH" dirty="0"/>
              <a:t>A short overview of NISQ algorithms</a:t>
            </a:r>
          </a:p>
          <a:p>
            <a:pPr lvl="1"/>
            <a:r>
              <a:rPr lang="en-CH" dirty="0"/>
              <a:t>Annealing</a:t>
            </a:r>
          </a:p>
          <a:p>
            <a:pPr lvl="1"/>
            <a:r>
              <a:rPr lang="en-CH" dirty="0"/>
              <a:t>Sampling</a:t>
            </a:r>
          </a:p>
          <a:p>
            <a:pPr lvl="1"/>
            <a:r>
              <a:rPr lang="en-CH" dirty="0"/>
              <a:t>Analog quantum simulation</a:t>
            </a:r>
          </a:p>
          <a:p>
            <a:pPr lvl="1"/>
            <a:r>
              <a:rPr lang="en-CH" dirty="0"/>
              <a:t>Variational Algorithms </a:t>
            </a:r>
          </a:p>
          <a:p>
            <a:r>
              <a:rPr lang="en-CH" dirty="0"/>
              <a:t>Building blocks of Variational Algorithms</a:t>
            </a:r>
          </a:p>
          <a:p>
            <a:pPr lvl="1"/>
            <a:r>
              <a:rPr lang="en-CH" dirty="0"/>
              <a:t>Objective functions</a:t>
            </a:r>
          </a:p>
          <a:p>
            <a:pPr lvl="1"/>
            <a:r>
              <a:rPr lang="en-CH" dirty="0"/>
              <a:t>Parameterized circuits</a:t>
            </a:r>
          </a:p>
          <a:p>
            <a:pPr lvl="1"/>
            <a:r>
              <a:rPr lang="en-CH" dirty="0"/>
              <a:t>Measurements</a:t>
            </a:r>
          </a:p>
          <a:p>
            <a:pPr lvl="1"/>
            <a:r>
              <a:rPr lang="en-CH" dirty="0"/>
              <a:t>Parameter Optimization</a:t>
            </a:r>
          </a:p>
          <a:p>
            <a:r>
              <a:rPr lang="en-CH" dirty="0"/>
              <a:t>Variational Quantum Algorithms</a:t>
            </a:r>
          </a:p>
          <a:p>
            <a:pPr lvl="1"/>
            <a:r>
              <a:rPr lang="en-CH" dirty="0"/>
              <a:t>QAOA, VQE, QML</a:t>
            </a:r>
          </a:p>
          <a:p>
            <a:r>
              <a:rPr lang="en-CH" dirty="0"/>
              <a:t>Theoretical Challenges</a:t>
            </a:r>
          </a:p>
        </p:txBody>
      </p:sp>
    </p:spTree>
    <p:extLst>
      <p:ext uri="{BB962C8B-B14F-4D97-AF65-F5344CB8AC3E}">
        <p14:creationId xmlns:p14="http://schemas.microsoft.com/office/powerpoint/2010/main" val="425235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C5E9A-3E41-B4BA-9C5C-51B07405A19C}"/>
              </a:ext>
            </a:extLst>
          </p:cNvPr>
          <p:cNvSpPr>
            <a:spLocks noGrp="1"/>
          </p:cNvSpPr>
          <p:nvPr>
            <p:ph type="title"/>
          </p:nvPr>
        </p:nvSpPr>
        <p:spPr/>
        <p:txBody>
          <a:bodyPr/>
          <a:lstStyle/>
          <a:p>
            <a:r>
              <a:rPr lang="en-CH" dirty="0"/>
              <a:t>Why use today’s quantum computers</a:t>
            </a:r>
          </a:p>
        </p:txBody>
      </p:sp>
      <p:sp>
        <p:nvSpPr>
          <p:cNvPr id="3" name="Content Placeholder 2">
            <a:extLst>
              <a:ext uri="{FF2B5EF4-FFF2-40B4-BE49-F238E27FC236}">
                <a16:creationId xmlns:a16="http://schemas.microsoft.com/office/drawing/2014/main" id="{2DBFFB2C-8E64-3A3E-8C30-CBCCA769D486}"/>
              </a:ext>
            </a:extLst>
          </p:cNvPr>
          <p:cNvSpPr>
            <a:spLocks noGrp="1"/>
          </p:cNvSpPr>
          <p:nvPr>
            <p:ph idx="1"/>
          </p:nvPr>
        </p:nvSpPr>
        <p:spPr/>
        <p:txBody>
          <a:bodyPr>
            <a:normAutofit lnSpcReduction="10000"/>
          </a:bodyPr>
          <a:lstStyle/>
          <a:p>
            <a:r>
              <a:rPr lang="en-CH" dirty="0"/>
              <a:t>We can roughly state that today’s machines have around 100 qubits and both they and the operations on them are subject to errors. </a:t>
            </a:r>
          </a:p>
          <a:p>
            <a:r>
              <a:rPr lang="en-CH" dirty="0"/>
              <a:t>Since these machines exist the ethos has been to make algorithms that work now but are expected to scale to fault tolerance. </a:t>
            </a:r>
          </a:p>
          <a:p>
            <a:r>
              <a:rPr lang="en-CH" dirty="0"/>
              <a:t>It might be possible to find a quantum advantage even in the presence of noise. </a:t>
            </a:r>
          </a:p>
          <a:p>
            <a:pPr marL="0" indent="0">
              <a:buNone/>
            </a:pPr>
            <a:endParaRPr lang="en-CH" sz="1900" dirty="0"/>
          </a:p>
          <a:p>
            <a:pPr marL="0" indent="0">
              <a:buNone/>
            </a:pPr>
            <a:r>
              <a:rPr lang="en-GB" sz="1900" dirty="0">
                <a:hlinkClick r:id="rId2">
                  <a:extLst>
                    <a:ext uri="{A12FA001-AC4F-418D-AE19-62706E023703}">
                      <ahyp:hlinkClr xmlns:ahyp="http://schemas.microsoft.com/office/drawing/2018/hyperlinkcolor" val="tx"/>
                    </a:ext>
                  </a:extLst>
                </a:hlinkClick>
              </a:rPr>
              <a:t>Historical literature: Quantum Computing in the NISQ era and beyond</a:t>
            </a:r>
            <a:r>
              <a:rPr lang="en-GB" sz="1900" dirty="0"/>
              <a:t> - John </a:t>
            </a:r>
            <a:r>
              <a:rPr lang="en-GB" sz="1900" dirty="0" err="1"/>
              <a:t>Preskill</a:t>
            </a:r>
            <a:endParaRPr lang="en-CH" sz="1900" dirty="0"/>
          </a:p>
          <a:p>
            <a:pPr marL="0" indent="0">
              <a:buNone/>
            </a:pPr>
            <a:r>
              <a:rPr lang="en-GB" sz="1900" dirty="0"/>
              <a:t>https://quantum-</a:t>
            </a:r>
            <a:r>
              <a:rPr lang="en-GB" sz="1900" dirty="0" err="1"/>
              <a:t>journal.org</a:t>
            </a:r>
            <a:r>
              <a:rPr lang="en-GB" sz="1900" dirty="0"/>
              <a:t>/papers/q-2018-08-06-79/</a:t>
            </a:r>
            <a:endParaRPr lang="en-CH" sz="1900" dirty="0"/>
          </a:p>
        </p:txBody>
      </p:sp>
    </p:spTree>
    <p:extLst>
      <p:ext uri="{BB962C8B-B14F-4D97-AF65-F5344CB8AC3E}">
        <p14:creationId xmlns:p14="http://schemas.microsoft.com/office/powerpoint/2010/main" val="2757209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4C68C-B83A-B305-9F25-F8172A67FF2E}"/>
              </a:ext>
            </a:extLst>
          </p:cNvPr>
          <p:cNvSpPr>
            <a:spLocks noGrp="1"/>
          </p:cNvSpPr>
          <p:nvPr>
            <p:ph type="title"/>
          </p:nvPr>
        </p:nvSpPr>
        <p:spPr/>
        <p:txBody>
          <a:bodyPr/>
          <a:lstStyle/>
          <a:p>
            <a:r>
              <a:rPr lang="en-CH" dirty="0"/>
              <a:t>The goals of NISQ</a:t>
            </a:r>
          </a:p>
        </p:txBody>
      </p:sp>
      <p:sp>
        <p:nvSpPr>
          <p:cNvPr id="3" name="Content Placeholder 2">
            <a:extLst>
              <a:ext uri="{FF2B5EF4-FFF2-40B4-BE49-F238E27FC236}">
                <a16:creationId xmlns:a16="http://schemas.microsoft.com/office/drawing/2014/main" id="{A63927EC-D0FE-F5CE-8734-15D83CCEC59A}"/>
              </a:ext>
            </a:extLst>
          </p:cNvPr>
          <p:cNvSpPr>
            <a:spLocks noGrp="1"/>
          </p:cNvSpPr>
          <p:nvPr>
            <p:ph idx="1"/>
          </p:nvPr>
        </p:nvSpPr>
        <p:spPr/>
        <p:txBody>
          <a:bodyPr>
            <a:normAutofit fontScale="92500" lnSpcReduction="10000"/>
          </a:bodyPr>
          <a:lstStyle/>
          <a:p>
            <a:r>
              <a:rPr lang="en-GB" dirty="0"/>
              <a:t>The experimental pursuit in the NISQ era would focus on the design of quantum hardware with a larger number of qubits, and gates with lower error rates capable of executing deeper circuits. </a:t>
            </a:r>
          </a:p>
          <a:p>
            <a:r>
              <a:rPr lang="en-GB" dirty="0"/>
              <a:t>Demonstrate quantum advantage for practical use cases. </a:t>
            </a:r>
          </a:p>
          <a:p>
            <a:pPr lvl="1"/>
            <a:r>
              <a:rPr lang="en-GB" dirty="0"/>
              <a:t>If the NISQ paradigm is not powerful enough to exhibit any quantum advantage, theoretical pursuits would be required to understand its limitations. </a:t>
            </a:r>
          </a:p>
          <a:p>
            <a:r>
              <a:rPr lang="en-GB" dirty="0"/>
              <a:t>The prime direction of the NISQ and near-term era is to engineer the best possible solution with the limited quantum resources available. </a:t>
            </a:r>
          </a:p>
          <a:p>
            <a:r>
              <a:rPr lang="en-GB" dirty="0"/>
              <a:t>The tools and techniques invented during this period could be valuable in the </a:t>
            </a:r>
            <a:r>
              <a:rPr lang="en-GB" dirty="0" err="1"/>
              <a:t>faul</a:t>
            </a:r>
            <a:r>
              <a:rPr lang="en-GB" dirty="0"/>
              <a:t> tolerant era as well.</a:t>
            </a:r>
          </a:p>
          <a:p>
            <a:endParaRPr lang="en-CH" dirty="0"/>
          </a:p>
        </p:txBody>
      </p:sp>
    </p:spTree>
    <p:extLst>
      <p:ext uri="{BB962C8B-B14F-4D97-AF65-F5344CB8AC3E}">
        <p14:creationId xmlns:p14="http://schemas.microsoft.com/office/powerpoint/2010/main" val="830143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7181-AB80-FE57-6223-99C1DF60F0B5}"/>
              </a:ext>
            </a:extLst>
          </p:cNvPr>
          <p:cNvSpPr>
            <a:spLocks noGrp="1"/>
          </p:cNvSpPr>
          <p:nvPr>
            <p:ph type="title"/>
          </p:nvPr>
        </p:nvSpPr>
        <p:spPr/>
        <p:txBody>
          <a:bodyPr/>
          <a:lstStyle/>
          <a:p>
            <a:r>
              <a:rPr lang="en-CH" dirty="0"/>
              <a:t>Considerations in NISQ</a:t>
            </a:r>
          </a:p>
        </p:txBody>
      </p:sp>
      <p:sp>
        <p:nvSpPr>
          <p:cNvPr id="3" name="Content Placeholder 2">
            <a:extLst>
              <a:ext uri="{FF2B5EF4-FFF2-40B4-BE49-F238E27FC236}">
                <a16:creationId xmlns:a16="http://schemas.microsoft.com/office/drawing/2014/main" id="{356D40CE-85DC-9DFC-C6C4-309AAD263C9A}"/>
              </a:ext>
            </a:extLst>
          </p:cNvPr>
          <p:cNvSpPr>
            <a:spLocks noGrp="1"/>
          </p:cNvSpPr>
          <p:nvPr>
            <p:ph idx="1"/>
          </p:nvPr>
        </p:nvSpPr>
        <p:spPr/>
        <p:txBody>
          <a:bodyPr/>
          <a:lstStyle/>
          <a:p>
            <a:r>
              <a:rPr lang="en-CH" dirty="0"/>
              <a:t>Noise and Errors in the machines</a:t>
            </a:r>
          </a:p>
          <a:p>
            <a:pPr lvl="1"/>
            <a:r>
              <a:rPr lang="en-CH" dirty="0"/>
              <a:t>Covered in depth – but noise and errors must be accounted for in some way.</a:t>
            </a:r>
          </a:p>
          <a:p>
            <a:r>
              <a:rPr lang="en-CH" dirty="0"/>
              <a:t>Limited number of qubits</a:t>
            </a:r>
          </a:p>
          <a:p>
            <a:r>
              <a:rPr lang="en-CH" dirty="0"/>
              <a:t>Qubits have limited coherence</a:t>
            </a:r>
          </a:p>
          <a:p>
            <a:pPr lvl="1"/>
            <a:r>
              <a:rPr lang="en-GB" dirty="0"/>
              <a:t>T</a:t>
            </a:r>
            <a:r>
              <a:rPr lang="en-CH" dirty="0"/>
              <a:t>echnically falls in the error category, but this is a hard limit to the depth of circuits</a:t>
            </a:r>
          </a:p>
          <a:p>
            <a:r>
              <a:rPr lang="en-CH" dirty="0"/>
              <a:t>Hardware specific design for circuits</a:t>
            </a:r>
          </a:p>
          <a:p>
            <a:r>
              <a:rPr lang="en-CH" dirty="0"/>
              <a:t>Carefully chosen problems</a:t>
            </a:r>
          </a:p>
        </p:txBody>
      </p:sp>
    </p:spTree>
    <p:extLst>
      <p:ext uri="{BB962C8B-B14F-4D97-AF65-F5344CB8AC3E}">
        <p14:creationId xmlns:p14="http://schemas.microsoft.com/office/powerpoint/2010/main" val="2603087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D3E27-CE31-8621-71CE-4B04329B3F38}"/>
              </a:ext>
            </a:extLst>
          </p:cNvPr>
          <p:cNvSpPr>
            <a:spLocks noGrp="1"/>
          </p:cNvSpPr>
          <p:nvPr>
            <p:ph type="title"/>
          </p:nvPr>
        </p:nvSpPr>
        <p:spPr/>
        <p:txBody>
          <a:bodyPr/>
          <a:lstStyle/>
          <a:p>
            <a:r>
              <a:rPr lang="en-CH" dirty="0"/>
              <a:t>Quantum annealing</a:t>
            </a:r>
          </a:p>
        </p:txBody>
      </p:sp>
      <p:pic>
        <p:nvPicPr>
          <p:cNvPr id="7" name="Content Placeholder 6" descr="A diagram of a quantum tunneling&#10;&#10;AI-generated content may be incorrect.">
            <a:extLst>
              <a:ext uri="{FF2B5EF4-FFF2-40B4-BE49-F238E27FC236}">
                <a16:creationId xmlns:a16="http://schemas.microsoft.com/office/drawing/2014/main" id="{A09C0200-D5B3-9BB5-E870-F06E2211FE8B}"/>
              </a:ext>
            </a:extLst>
          </p:cNvPr>
          <p:cNvPicPr>
            <a:picLocks noGrp="1" noChangeAspect="1"/>
          </p:cNvPicPr>
          <p:nvPr>
            <p:ph idx="1"/>
          </p:nvPr>
        </p:nvPicPr>
        <p:blipFill>
          <a:blip r:embed="rId2"/>
          <a:stretch>
            <a:fillRect/>
          </a:stretch>
        </p:blipFill>
        <p:spPr>
          <a:xfrm>
            <a:off x="6494803" y="1591164"/>
            <a:ext cx="5697197" cy="4351338"/>
          </a:xfrm>
        </p:spPr>
      </p:pic>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129BB302-ECFD-0ED5-E9C0-21F4E815EE17}"/>
                  </a:ext>
                </a:extLst>
              </p:cNvPr>
              <p:cNvSpPr txBox="1"/>
              <p:nvPr/>
            </p:nvSpPr>
            <p:spPr>
              <a:xfrm>
                <a:off x="515816" y="1852246"/>
                <a:ext cx="5462954" cy="4671535"/>
              </a:xfrm>
              <a:prstGeom prst="rect">
                <a:avLst/>
              </a:prstGeom>
              <a:noFill/>
            </p:spPr>
            <p:txBody>
              <a:bodyPr wrap="square" rtlCol="0">
                <a:spAutoFit/>
              </a:bodyPr>
              <a:lstStyle/>
              <a:p>
                <a:r>
                  <a:rPr lang="en-CH" dirty="0"/>
                  <a:t>Comes from adiabatic quantum computation </a:t>
                </a:r>
                <a:r>
                  <a:rPr lang="en-CH" i="1" dirty="0"/>
                  <a:t>(Aharonov et al. 2008) </a:t>
                </a:r>
                <a:r>
                  <a:rPr lang="en-CH" dirty="0"/>
                  <a:t>and simulated annealing</a:t>
                </a:r>
                <a:r>
                  <a:rPr lang="en-CH" i="1" dirty="0"/>
                  <a:t>. </a:t>
                </a:r>
              </a:p>
              <a:p>
                <a:endParaRPr lang="en-CH" i="1" dirty="0"/>
              </a:p>
              <a:p>
                <a:r>
                  <a:rPr lang="en-CH" dirty="0"/>
                  <a:t>This is specified by having 2 k-local Hamiltonians (terms acting on at most k qubits) on n qubits via an evolution </a:t>
                </a:r>
              </a:p>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𝐻</m:t>
                      </m:r>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𝑠</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𝑠</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1</m:t>
                          </m:r>
                        </m:sub>
                      </m:sSub>
                    </m:oMath>
                  </m:oMathPara>
                </a14:m>
                <a:endParaRPr lang="en-CH" dirty="0"/>
              </a:p>
              <a:p>
                <a:r>
                  <a:rPr lang="en-GB" dirty="0"/>
                  <a:t>This is evolved for a time T while s goes from 0 to 1. If this is slow enough (</a:t>
                </a:r>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𝑂</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m:rPr>
                            <m:sty m:val="p"/>
                          </m:rPr>
                          <a:rPr lang="en-US" b="0" i="0" smtClean="0">
                            <a:latin typeface="Cambria Math" panose="02040503050406030204" pitchFamily="18" charset="0"/>
                          </a:rPr>
                          <m:t>min</m:t>
                        </m:r>
                        <m:r>
                          <a:rPr lang="en-US" b="0" i="1" smtClean="0">
                            <a:latin typeface="Cambria Math" panose="02040503050406030204" pitchFamily="18" charset="0"/>
                          </a:rPr>
                          <m:t>⁡_</m:t>
                        </m:r>
                        <m:r>
                          <a:rPr lang="en-US" b="0" i="1" smtClean="0">
                            <a:latin typeface="Cambria Math" panose="02040503050406030204" pitchFamily="18" charset="0"/>
                          </a:rPr>
                          <m:t>𝑔𝑎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𝑝</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oMath>
                </a14:m>
                <a:r>
                  <a:rPr lang="en-GB" dirty="0"/>
                  <a:t>), you will stay in the ground state. This is equivalent to the gate-based model. </a:t>
                </a:r>
              </a:p>
              <a:p>
                <a:endParaRPr lang="en-GB" dirty="0"/>
              </a:p>
              <a:p>
                <a:r>
                  <a:rPr lang="en-GB" dirty="0"/>
                  <a:t>Quantum annealing is this, but with many relaxed conditions – allowing diabatic transitions and the noise to have an effect. Usually leads to excited states being the final outcome. </a:t>
                </a:r>
                <a:endParaRPr lang="en-CH" dirty="0"/>
              </a:p>
            </p:txBody>
          </p:sp>
        </mc:Choice>
        <mc:Fallback>
          <p:sp>
            <p:nvSpPr>
              <p:cNvPr id="8" name="TextBox 7">
                <a:extLst>
                  <a:ext uri="{FF2B5EF4-FFF2-40B4-BE49-F238E27FC236}">
                    <a16:creationId xmlns:a16="http://schemas.microsoft.com/office/drawing/2014/main" id="{129BB302-ECFD-0ED5-E9C0-21F4E815EE17}"/>
                  </a:ext>
                </a:extLst>
              </p:cNvPr>
              <p:cNvSpPr txBox="1">
                <a:spLocks noRot="1" noChangeAspect="1" noMove="1" noResize="1" noEditPoints="1" noAdjustHandles="1" noChangeArrowheads="1" noChangeShapeType="1" noTextEdit="1"/>
              </p:cNvSpPr>
              <p:nvPr/>
            </p:nvSpPr>
            <p:spPr>
              <a:xfrm>
                <a:off x="515816" y="1852246"/>
                <a:ext cx="5462954" cy="4671535"/>
              </a:xfrm>
              <a:prstGeom prst="rect">
                <a:avLst/>
              </a:prstGeom>
              <a:blipFill>
                <a:blip r:embed="rId3"/>
                <a:stretch>
                  <a:fillRect l="-928" t="-542" b="-1084"/>
                </a:stretch>
              </a:blipFill>
            </p:spPr>
            <p:txBody>
              <a:bodyPr/>
              <a:lstStyle/>
              <a:p>
                <a:r>
                  <a:rPr lang="en-CH">
                    <a:noFill/>
                  </a:rPr>
                  <a:t> </a:t>
                </a:r>
              </a:p>
            </p:txBody>
          </p:sp>
        </mc:Fallback>
      </mc:AlternateContent>
    </p:spTree>
    <p:extLst>
      <p:ext uri="{BB962C8B-B14F-4D97-AF65-F5344CB8AC3E}">
        <p14:creationId xmlns:p14="http://schemas.microsoft.com/office/powerpoint/2010/main" val="1113240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43630-3916-9042-C507-FEFF8B34B838}"/>
              </a:ext>
            </a:extLst>
          </p:cNvPr>
          <p:cNvSpPr>
            <a:spLocks noGrp="1"/>
          </p:cNvSpPr>
          <p:nvPr>
            <p:ph type="title"/>
          </p:nvPr>
        </p:nvSpPr>
        <p:spPr/>
        <p:txBody>
          <a:bodyPr/>
          <a:lstStyle/>
          <a:p>
            <a:r>
              <a:rPr lang="en-CH" dirty="0"/>
              <a:t>Sampling problems	</a:t>
            </a:r>
          </a:p>
        </p:txBody>
      </p:sp>
      <p:sp>
        <p:nvSpPr>
          <p:cNvPr id="3" name="Content Placeholder 2">
            <a:extLst>
              <a:ext uri="{FF2B5EF4-FFF2-40B4-BE49-F238E27FC236}">
                <a16:creationId xmlns:a16="http://schemas.microsoft.com/office/drawing/2014/main" id="{BC0373C4-F9B3-4BF0-F63A-426A86C51102}"/>
              </a:ext>
            </a:extLst>
          </p:cNvPr>
          <p:cNvSpPr>
            <a:spLocks noGrp="1"/>
          </p:cNvSpPr>
          <p:nvPr>
            <p:ph idx="1"/>
          </p:nvPr>
        </p:nvSpPr>
        <p:spPr/>
        <p:txBody>
          <a:bodyPr/>
          <a:lstStyle/>
          <a:p>
            <a:r>
              <a:rPr lang="en-CH" dirty="0"/>
              <a:t>First quantum advantages were claimed thorugh this – specifically Boson Sampling. We have n photons entering a circuit of m modes, various phase shifters impart some phase to each mode’s amplitude and then the number of photons are counted in each mode. This distribution is hard to compute classically – other sampling problems exist, but the idea is that these probability distributions are hard for classical computers – but they do not necessarily lead to practically useful results.  </a:t>
            </a:r>
          </a:p>
        </p:txBody>
      </p:sp>
      <p:pic>
        <p:nvPicPr>
          <p:cNvPr id="5" name="Picture 4">
            <a:extLst>
              <a:ext uri="{FF2B5EF4-FFF2-40B4-BE49-F238E27FC236}">
                <a16:creationId xmlns:a16="http://schemas.microsoft.com/office/drawing/2014/main" id="{03285CBA-33AD-B322-3EDF-978DB748CADC}"/>
              </a:ext>
            </a:extLst>
          </p:cNvPr>
          <p:cNvPicPr>
            <a:picLocks noChangeAspect="1"/>
          </p:cNvPicPr>
          <p:nvPr/>
        </p:nvPicPr>
        <p:blipFill>
          <a:blip r:embed="rId2"/>
          <a:stretch>
            <a:fillRect/>
          </a:stretch>
        </p:blipFill>
        <p:spPr>
          <a:xfrm>
            <a:off x="5689600" y="4976923"/>
            <a:ext cx="5664200" cy="1701800"/>
          </a:xfrm>
          <a:prstGeom prst="rect">
            <a:avLst/>
          </a:prstGeom>
        </p:spPr>
      </p:pic>
    </p:spTree>
    <p:extLst>
      <p:ext uri="{BB962C8B-B14F-4D97-AF65-F5344CB8AC3E}">
        <p14:creationId xmlns:p14="http://schemas.microsoft.com/office/powerpoint/2010/main" val="4199804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B548A-8276-6A6C-B1CA-F4A74C237FC1}"/>
              </a:ext>
            </a:extLst>
          </p:cNvPr>
          <p:cNvSpPr>
            <a:spLocks noGrp="1"/>
          </p:cNvSpPr>
          <p:nvPr>
            <p:ph type="title"/>
          </p:nvPr>
        </p:nvSpPr>
        <p:spPr/>
        <p:txBody>
          <a:bodyPr/>
          <a:lstStyle/>
          <a:p>
            <a:r>
              <a:rPr lang="en-CH" dirty="0"/>
              <a:t>Analog quantum simulation</a:t>
            </a:r>
          </a:p>
        </p:txBody>
      </p:sp>
      <p:pic>
        <p:nvPicPr>
          <p:cNvPr id="5" name="Content Placeholder 4">
            <a:extLst>
              <a:ext uri="{FF2B5EF4-FFF2-40B4-BE49-F238E27FC236}">
                <a16:creationId xmlns:a16="http://schemas.microsoft.com/office/drawing/2014/main" id="{5413AEEF-485A-E235-9BDB-EAB613BB89CE}"/>
              </a:ext>
            </a:extLst>
          </p:cNvPr>
          <p:cNvPicPr>
            <a:picLocks noGrp="1" noChangeAspect="1"/>
          </p:cNvPicPr>
          <p:nvPr>
            <p:ph idx="1"/>
          </p:nvPr>
        </p:nvPicPr>
        <p:blipFill>
          <a:blip r:embed="rId2"/>
          <a:stretch>
            <a:fillRect/>
          </a:stretch>
        </p:blipFill>
        <p:spPr>
          <a:xfrm>
            <a:off x="1002561" y="5095875"/>
            <a:ext cx="5295900" cy="1397000"/>
          </a:xfrm>
        </p:spPr>
      </p:pic>
      <p:pic>
        <p:nvPicPr>
          <p:cNvPr id="7" name="Picture 6">
            <a:extLst>
              <a:ext uri="{FF2B5EF4-FFF2-40B4-BE49-F238E27FC236}">
                <a16:creationId xmlns:a16="http://schemas.microsoft.com/office/drawing/2014/main" id="{BD782B5C-815A-46A6-EB22-AFC5984C27AE}"/>
              </a:ext>
            </a:extLst>
          </p:cNvPr>
          <p:cNvPicPr>
            <a:picLocks noChangeAspect="1"/>
          </p:cNvPicPr>
          <p:nvPr/>
        </p:nvPicPr>
        <p:blipFill>
          <a:blip r:embed="rId3"/>
          <a:stretch>
            <a:fillRect/>
          </a:stretch>
        </p:blipFill>
        <p:spPr>
          <a:xfrm>
            <a:off x="6908800" y="4603601"/>
            <a:ext cx="4445000" cy="2222500"/>
          </a:xfrm>
          <a:prstGeom prst="rect">
            <a:avLst/>
          </a:prstGeom>
        </p:spPr>
      </p:pic>
      <p:sp>
        <p:nvSpPr>
          <p:cNvPr id="8" name="Content Placeholder 2">
            <a:extLst>
              <a:ext uri="{FF2B5EF4-FFF2-40B4-BE49-F238E27FC236}">
                <a16:creationId xmlns:a16="http://schemas.microsoft.com/office/drawing/2014/main" id="{DEDE073C-2BE9-B16A-422F-AF7E0A665400}"/>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Century Schoolbook" panose="020406040505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Century Schoolbook" panose="020406040505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Century Schoolbook" panose="020406040505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ntury Schoolbook" panose="020406040505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Century Schoolbook" panose="020406040505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H" dirty="0"/>
              <a:t>Here a setup that is analogous to some physics problem is made, generally as an optical field on which particles are placed, and these will interact with their existing physics – and the resulting states can be measured. The optical field can be altered to reflect problem parameters. </a:t>
            </a:r>
          </a:p>
          <a:p>
            <a:r>
              <a:rPr lang="en-CH" dirty="0"/>
              <a:t>This used to be limited in the Hamiltonians it could simulate, but can be made digital as well. </a:t>
            </a:r>
          </a:p>
          <a:p>
            <a:endParaRPr lang="en-CH" dirty="0"/>
          </a:p>
        </p:txBody>
      </p:sp>
    </p:spTree>
    <p:extLst>
      <p:ext uri="{BB962C8B-B14F-4D97-AF65-F5344CB8AC3E}">
        <p14:creationId xmlns:p14="http://schemas.microsoft.com/office/powerpoint/2010/main" val="3372950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85220-EA7C-CA8F-4398-39938C1E4AA3}"/>
              </a:ext>
            </a:extLst>
          </p:cNvPr>
          <p:cNvSpPr>
            <a:spLocks noGrp="1"/>
          </p:cNvSpPr>
          <p:nvPr>
            <p:ph type="title"/>
          </p:nvPr>
        </p:nvSpPr>
        <p:spPr/>
        <p:txBody>
          <a:bodyPr/>
          <a:lstStyle/>
          <a:p>
            <a:r>
              <a:rPr lang="en-CH" dirty="0"/>
              <a:t>Variational Algorithms	</a:t>
            </a:r>
          </a:p>
        </p:txBody>
      </p:sp>
      <p:sp>
        <p:nvSpPr>
          <p:cNvPr id="3" name="Content Placeholder 2">
            <a:extLst>
              <a:ext uri="{FF2B5EF4-FFF2-40B4-BE49-F238E27FC236}">
                <a16:creationId xmlns:a16="http://schemas.microsoft.com/office/drawing/2014/main" id="{F3A7A6FC-F86E-C29B-9976-39D6B49507B1}"/>
              </a:ext>
            </a:extLst>
          </p:cNvPr>
          <p:cNvSpPr>
            <a:spLocks noGrp="1"/>
          </p:cNvSpPr>
          <p:nvPr>
            <p:ph idx="1"/>
          </p:nvPr>
        </p:nvSpPr>
        <p:spPr/>
        <p:txBody>
          <a:bodyPr/>
          <a:lstStyle/>
          <a:p>
            <a:r>
              <a:rPr lang="en-CH" dirty="0"/>
              <a:t>This is a catch all class of algorithms that has been very succesfull in QC – and encompasses all algorithms where the variational principle is used. </a:t>
            </a:r>
          </a:p>
        </p:txBody>
      </p:sp>
    </p:spTree>
    <p:extLst>
      <p:ext uri="{BB962C8B-B14F-4D97-AF65-F5344CB8AC3E}">
        <p14:creationId xmlns:p14="http://schemas.microsoft.com/office/powerpoint/2010/main" val="4110968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17319-9D56-443A-5E05-16710B87FB23}"/>
              </a:ext>
            </a:extLst>
          </p:cNvPr>
          <p:cNvSpPr>
            <a:spLocks noGrp="1"/>
          </p:cNvSpPr>
          <p:nvPr>
            <p:ph type="title"/>
          </p:nvPr>
        </p:nvSpPr>
        <p:spPr/>
        <p:txBody>
          <a:bodyPr/>
          <a:lstStyle/>
          <a:p>
            <a:r>
              <a:rPr lang="en-CH" dirty="0"/>
              <a:t>Building blocks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5D421A4-1444-D21C-3E76-073FB4BE2311}"/>
                  </a:ext>
                </a:extLst>
              </p:cNvPr>
              <p:cNvSpPr>
                <a:spLocks noGrp="1"/>
              </p:cNvSpPr>
              <p:nvPr>
                <p:ph idx="1"/>
              </p:nvPr>
            </p:nvSpPr>
            <p:spPr/>
            <p:txBody>
              <a:bodyPr>
                <a:normAutofit/>
              </a:bodyPr>
              <a:lstStyle/>
              <a:p>
                <a:pPr marL="0" indent="0">
                  <a:buNone/>
                </a:pPr>
                <a:r>
                  <a:rPr lang="en-CH" dirty="0"/>
                  <a:t>Quick recap of the variational principle</a:t>
                </a:r>
              </a:p>
              <a:p>
                <a:r>
                  <a:rPr lang="en-US" dirty="0"/>
                  <a:t>For ground states this is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𝑡𝑟𝑖𝑎𝑙</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𝐻</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𝑡𝑟𝑖𝑎𝑙</m:t>
                            </m:r>
                          </m:sub>
                        </m:sSub>
                        <m:r>
                          <a:rPr lang="en-US" b="0" i="1" smtClean="0">
                            <a:latin typeface="Cambria Math" panose="02040503050406030204" pitchFamily="18" charset="0"/>
                          </a:rPr>
                          <m:t>⟩</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𝑡𝑟𝑖𝑎𝑙</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𝑡𝑟𝑖𝑎𝑙</m:t>
                            </m:r>
                          </m:sub>
                        </m:sSub>
                        <m:r>
                          <a:rPr lang="en-US" b="0" i="1" smtClean="0">
                            <a:latin typeface="Cambria Math" panose="02040503050406030204" pitchFamily="18" charset="0"/>
                          </a:rPr>
                          <m:t>⟩</m:t>
                        </m:r>
                      </m:den>
                    </m:f>
                    <m:r>
                      <a:rPr lang="en-US" b="0" i="1" smtClean="0">
                        <a:latin typeface="Cambria Math" panose="02040503050406030204" pitchFamily="18" charset="0"/>
                      </a:rPr>
                      <m:t>&gt;</m:t>
                    </m:r>
                  </m:oMath>
                </a14:m>
                <a:r>
                  <a:rPr lang="en-CH" dirty="0"/>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𝑡</m:t>
                            </m:r>
                            <m:r>
                              <a:rPr lang="en-US" b="0" i="1" smtClean="0">
                                <a:latin typeface="Cambria Math" panose="02040503050406030204" pitchFamily="18" charset="0"/>
                              </a:rPr>
                              <m:t>𝑟𝑢𝑒</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𝐻</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𝑡𝑟</m:t>
                            </m:r>
                            <m:r>
                              <a:rPr lang="en-US" b="0" i="1" smtClean="0">
                                <a:latin typeface="Cambria Math" panose="02040503050406030204" pitchFamily="18" charset="0"/>
                              </a:rPr>
                              <m:t>𝑢𝑒</m:t>
                            </m:r>
                          </m:sub>
                        </m:sSub>
                        <m:r>
                          <a:rPr lang="en-US" b="0" i="1" smtClean="0">
                            <a:latin typeface="Cambria Math" panose="02040503050406030204" pitchFamily="18" charset="0"/>
                          </a:rPr>
                          <m:t>⟩</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𝑡</m:t>
                            </m:r>
                            <m:r>
                              <a:rPr lang="en-US" b="0" i="1" smtClean="0">
                                <a:latin typeface="Cambria Math" panose="02040503050406030204" pitchFamily="18" charset="0"/>
                              </a:rPr>
                              <m:t>𝑟𝑢𝑒</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𝜙</m:t>
                            </m:r>
                          </m:e>
                          <m:sub>
                            <m:r>
                              <a:rPr lang="en-US" b="0" i="1" smtClean="0">
                                <a:latin typeface="Cambria Math" panose="02040503050406030204" pitchFamily="18" charset="0"/>
                              </a:rPr>
                              <m:t>𝑡𝑟</m:t>
                            </m:r>
                            <m:r>
                              <a:rPr lang="en-US" b="0" i="1" smtClean="0">
                                <a:latin typeface="Cambria Math" panose="02040503050406030204" pitchFamily="18" charset="0"/>
                              </a:rPr>
                              <m:t>𝑢𝑒</m:t>
                            </m:r>
                          </m:sub>
                        </m:sSub>
                        <m:r>
                          <a:rPr lang="en-US" b="0" i="1" smtClean="0">
                            <a:latin typeface="Cambria Math" panose="02040503050406030204" pitchFamily="18" charset="0"/>
                          </a:rPr>
                          <m:t>⟩</m:t>
                        </m:r>
                      </m:den>
                    </m:f>
                  </m:oMath>
                </a14:m>
                <a:endParaRPr lang="en-CH" dirty="0"/>
              </a:p>
              <a:p>
                <a:pPr marL="0" indent="0">
                  <a:buNone/>
                </a:pPr>
                <a:r>
                  <a:rPr lang="en-CH" dirty="0"/>
                  <a:t>This is because the lowest eigenvalue can only be given by the true ground state, all other states will be combinations of other eigenstates, which will always have higher energy levels. </a:t>
                </a:r>
              </a:p>
            </p:txBody>
          </p:sp>
        </mc:Choice>
        <mc:Fallback>
          <p:sp>
            <p:nvSpPr>
              <p:cNvPr id="3" name="Content Placeholder 2">
                <a:extLst>
                  <a:ext uri="{FF2B5EF4-FFF2-40B4-BE49-F238E27FC236}">
                    <a16:creationId xmlns:a16="http://schemas.microsoft.com/office/drawing/2014/main" id="{C5D421A4-1444-D21C-3E76-073FB4BE2311}"/>
                  </a:ext>
                </a:extLst>
              </p:cNvPr>
              <p:cNvSpPr>
                <a:spLocks noGrp="1" noRot="1" noChangeAspect="1" noMove="1" noResize="1" noEditPoints="1" noAdjustHandles="1" noChangeArrowheads="1" noChangeShapeType="1" noTextEdit="1"/>
              </p:cNvSpPr>
              <p:nvPr>
                <p:ph idx="1"/>
              </p:nvPr>
            </p:nvSpPr>
            <p:spPr>
              <a:blipFill>
                <a:blip r:embed="rId2"/>
                <a:stretch>
                  <a:fillRect l="-1206" t="-2616" r="-724"/>
                </a:stretch>
              </a:blipFill>
            </p:spPr>
            <p:txBody>
              <a:bodyPr/>
              <a:lstStyle/>
              <a:p>
                <a:r>
                  <a:rPr lang="en-CH">
                    <a:noFill/>
                  </a:rPr>
                  <a:t> </a:t>
                </a:r>
              </a:p>
            </p:txBody>
          </p:sp>
        </mc:Fallback>
      </mc:AlternateContent>
    </p:spTree>
    <p:extLst>
      <p:ext uri="{BB962C8B-B14F-4D97-AF65-F5344CB8AC3E}">
        <p14:creationId xmlns:p14="http://schemas.microsoft.com/office/powerpoint/2010/main" val="181866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CE97C-DB7C-C9FF-9E5D-A718D6563B60}"/>
              </a:ext>
            </a:extLst>
          </p:cNvPr>
          <p:cNvSpPr>
            <a:spLocks noGrp="1"/>
          </p:cNvSpPr>
          <p:nvPr>
            <p:ph type="title"/>
          </p:nvPr>
        </p:nvSpPr>
        <p:spPr/>
        <p:txBody>
          <a:bodyPr/>
          <a:lstStyle/>
          <a:p>
            <a:r>
              <a:rPr lang="en-CH" dirty="0"/>
              <a:t>Objective functions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89D4727-693B-DF43-3EE2-6D983AADBA66}"/>
                  </a:ext>
                </a:extLst>
              </p:cNvPr>
              <p:cNvSpPr>
                <a:spLocks noGrp="1"/>
              </p:cNvSpPr>
              <p:nvPr>
                <p:ph idx="1"/>
              </p:nvPr>
            </p:nvSpPr>
            <p:spPr/>
            <p:txBody>
              <a:bodyPr/>
              <a:lstStyle/>
              <a:p>
                <a:r>
                  <a:rPr lang="en-CH" dirty="0"/>
                  <a:t>Objective function are the heart of VQAs; they represent something analogous to the cost function.</a:t>
                </a:r>
              </a:p>
              <a:p>
                <a:pPr marL="0" indent="0">
                  <a:buNone/>
                </a:pPr>
                <a:r>
                  <a:rPr lang="en-CH" dirty="0"/>
                  <a:t>Usually these are parameterized as </a:t>
                </a:r>
                <a14:m>
                  <m:oMath xmlns:m="http://schemas.openxmlformats.org/officeDocument/2006/math">
                    <m:r>
                      <a:rPr lang="en-US" b="0" i="1" smtClean="0">
                        <a:latin typeface="Cambria Math" panose="02040503050406030204" pitchFamily="18" charset="0"/>
                      </a:rPr>
                      <m:t>𝑂</m:t>
                    </m:r>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oMath>
                </a14:m>
                <a:r>
                  <a:rPr lang="en-CH" dirty="0"/>
                  <a:t> and are optimized by a classical optimization as </a:t>
                </a: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nor/>
                            </m:rPr>
                            <a:rPr lang="en-US" b="0" i="0" smtClean="0">
                              <a:latin typeface="Cambria Math" panose="02040503050406030204" pitchFamily="18" charset="0"/>
                            </a:rPr>
                            <m:t>min</m:t>
                          </m:r>
                        </m:e>
                        <m:sub>
                          <m:r>
                            <a:rPr lang="en-US" b="0" i="1" smtClean="0">
                              <a:latin typeface="Cambria Math" panose="02040503050406030204" pitchFamily="18" charset="0"/>
                            </a:rPr>
                            <m:t>𝜃</m:t>
                          </m:r>
                        </m:sub>
                      </m:sSub>
                      <m:r>
                        <m:rPr>
                          <m:sty m:val="p"/>
                        </m:rPr>
                        <a:rPr lang="en-US" b="0" i="1" smtClean="0">
                          <a:latin typeface="Cambria Math" panose="02040503050406030204" pitchFamily="18" charset="0"/>
                        </a:rPr>
                        <m:t>O</m:t>
                      </m:r>
                      <m:r>
                        <a:rPr lang="en-US" b="0" i="1" smtClean="0">
                          <a:latin typeface="Cambria Math" panose="02040503050406030204" pitchFamily="18" charset="0"/>
                        </a:rPr>
                        <m:t>(</m:t>
                      </m:r>
                      <m:r>
                        <m:rPr>
                          <m:sty m:val="p"/>
                        </m:rPr>
                        <a:rPr lang="en-US" b="0" i="1" smtClean="0">
                          <a:latin typeface="Cambria Math" panose="02040503050406030204" pitchFamily="18" charset="0"/>
                        </a:rPr>
                        <m:t>θ</m:t>
                      </m:r>
                      <m:r>
                        <a:rPr lang="en-US" b="0" i="1" smtClean="0">
                          <a:latin typeface="Cambria Math" panose="02040503050406030204" pitchFamily="18" charset="0"/>
                        </a:rPr>
                        <m:t>,{</m:t>
                      </m:r>
                      <m:r>
                        <m:rPr>
                          <m:sty m:val="p"/>
                        </m:rPr>
                        <a:rPr lang="en-US" b="0" i="1" smtClean="0">
                          <a:latin typeface="Cambria Math" panose="02040503050406030204" pitchFamily="18" charset="0"/>
                        </a:rPr>
                        <m:t>desired</m:t>
                      </m:r>
                      <m:r>
                        <a:rPr lang="en-US" b="0" i="1" smtClean="0">
                          <a:latin typeface="Cambria Math" panose="02040503050406030204" pitchFamily="18" charset="0"/>
                        </a:rPr>
                        <m:t> </m:t>
                      </m:r>
                      <m:r>
                        <m:rPr>
                          <m:sty m:val="p"/>
                        </m:rPr>
                        <a:rPr lang="en-US" b="0" i="1" smtClean="0">
                          <a:latin typeface="Cambria Math" panose="02040503050406030204" pitchFamily="18" charset="0"/>
                        </a:rPr>
                        <m:t>outcome</m:t>
                      </m:r>
                      <m:r>
                        <a:rPr lang="en-US" b="0" i="1" smtClean="0">
                          <a:latin typeface="Cambria Math" panose="02040503050406030204" pitchFamily="18" charset="0"/>
                        </a:rPr>
                        <m:t>})</m:t>
                      </m:r>
                    </m:oMath>
                  </m:oMathPara>
                </a14:m>
                <a:endParaRPr lang="en-CH" dirty="0"/>
              </a:p>
              <a:p>
                <a:pPr marL="0" indent="0">
                  <a:buNone/>
                </a:pPr>
                <a:r>
                  <a:rPr lang="en-CH" dirty="0"/>
                  <a:t>Almost always, this is the energy of a Hamiltonian, so instead</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𝐻</m:t>
                              </m:r>
                            </m:e>
                          </m:d>
                        </m:e>
                        <m:sub>
                          <m:r>
                            <a:rPr lang="en-US" b="0" i="1" smtClean="0">
                              <a:latin typeface="Cambria Math" panose="02040503050406030204" pitchFamily="18" charset="0"/>
                            </a:rPr>
                            <m:t>𝑈</m:t>
                          </m:r>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d>
                            <m:dPr>
                              <m:begChr m:val="|"/>
                              <m:endChr m:val="|"/>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𝑈</m:t>
                                  </m:r>
                                </m:e>
                                <m:sup>
                                  <m:r>
                                    <m:rPr>
                                      <m:nor/>
                                    </m:rPr>
                                    <a:rPr lang="en-CH"/>
                                    <m: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r>
                                <a:rPr lang="en-US" b="0" i="1" smtClean="0">
                                  <a:latin typeface="Cambria Math" panose="02040503050406030204" pitchFamily="18" charset="0"/>
                                </a:rPr>
                                <m:t>𝐻𝑈</m:t>
                              </m:r>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e>
                          </m:d>
                          <m:r>
                            <a:rPr lang="en-US" b="0" i="1" smtClean="0">
                              <a:latin typeface="Cambria Math" panose="02040503050406030204" pitchFamily="18" charset="0"/>
                            </a:rPr>
                            <m:t>0</m:t>
                          </m:r>
                        </m:e>
                      </m:d>
                    </m:oMath>
                  </m:oMathPara>
                </a14:m>
                <a:endParaRPr lang="en-CH" dirty="0"/>
              </a:p>
              <a:p>
                <a:pPr marL="0" indent="0">
                  <a:buNone/>
                </a:pPr>
                <a:r>
                  <a:rPr lang="en-CH" dirty="0"/>
                  <a:t>Of course, anything that can be written in operator form can be used (e.g. conditional value at risk, CVaR)</a:t>
                </a:r>
              </a:p>
            </p:txBody>
          </p:sp>
        </mc:Choice>
        <mc:Fallback>
          <p:sp>
            <p:nvSpPr>
              <p:cNvPr id="3" name="Content Placeholder 2">
                <a:extLst>
                  <a:ext uri="{FF2B5EF4-FFF2-40B4-BE49-F238E27FC236}">
                    <a16:creationId xmlns:a16="http://schemas.microsoft.com/office/drawing/2014/main" id="{689D4727-693B-DF43-3EE2-6D983AADBA66}"/>
                  </a:ext>
                </a:extLst>
              </p:cNvPr>
              <p:cNvSpPr>
                <a:spLocks noGrp="1" noRot="1" noChangeAspect="1" noMove="1" noResize="1" noEditPoints="1" noAdjustHandles="1" noChangeArrowheads="1" noChangeShapeType="1" noTextEdit="1"/>
              </p:cNvSpPr>
              <p:nvPr>
                <p:ph idx="1"/>
              </p:nvPr>
            </p:nvSpPr>
            <p:spPr>
              <a:blipFill>
                <a:blip r:embed="rId2"/>
                <a:stretch>
                  <a:fillRect l="-1206" t="-2616" r="-1327" b="-581"/>
                </a:stretch>
              </a:blipFill>
            </p:spPr>
            <p:txBody>
              <a:bodyPr/>
              <a:lstStyle/>
              <a:p>
                <a:r>
                  <a:rPr lang="en-CH">
                    <a:noFill/>
                  </a:rPr>
                  <a:t> </a:t>
                </a:r>
              </a:p>
            </p:txBody>
          </p:sp>
        </mc:Fallback>
      </mc:AlternateContent>
    </p:spTree>
    <p:extLst>
      <p:ext uri="{BB962C8B-B14F-4D97-AF65-F5344CB8AC3E}">
        <p14:creationId xmlns:p14="http://schemas.microsoft.com/office/powerpoint/2010/main" val="1496794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1B0AD-5F2A-3620-643E-859A1A28EEFF}"/>
              </a:ext>
            </a:extLst>
          </p:cNvPr>
          <p:cNvSpPr>
            <a:spLocks noGrp="1"/>
          </p:cNvSpPr>
          <p:nvPr>
            <p:ph type="title"/>
          </p:nvPr>
        </p:nvSpPr>
        <p:spPr/>
        <p:txBody>
          <a:bodyPr/>
          <a:lstStyle/>
          <a:p>
            <a:r>
              <a:rPr lang="en-CH" dirty="0"/>
              <a:t>Pauli Strings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079A612-88DA-44BC-4C44-BFD4E8EBBBC5}"/>
                  </a:ext>
                </a:extLst>
              </p:cNvPr>
              <p:cNvSpPr>
                <a:spLocks noGrp="1"/>
              </p:cNvSpPr>
              <p:nvPr>
                <p:ph idx="1"/>
              </p:nvPr>
            </p:nvSpPr>
            <p:spPr>
              <a:xfrm>
                <a:off x="838200" y="1825624"/>
                <a:ext cx="11353800" cy="4928743"/>
              </a:xfrm>
            </p:spPr>
            <p:txBody>
              <a:bodyPr>
                <a:normAutofit fontScale="92500"/>
              </a:bodyPr>
              <a:lstStyle/>
              <a:p>
                <a:r>
                  <a:rPr lang="en-CH" dirty="0"/>
                  <a:t>Y</a:t>
                </a:r>
                <a:r>
                  <a:rPr lang="en-GB" dirty="0"/>
                  <a:t>o</a:t>
                </a:r>
                <a:r>
                  <a:rPr lang="en-CH" dirty="0"/>
                  <a:t>u can always express a Hamiltonian as a linear combination of Pauli strings </a:t>
                </a:r>
              </a:p>
              <a:p>
                <a14:m>
                  <m:oMath xmlns:m="http://schemas.openxmlformats.org/officeDocument/2006/math">
                    <m:r>
                      <a:rPr lang="en-US" b="0" i="1" smtClean="0">
                        <a:latin typeface="Cambria Math" panose="02040503050406030204" pitchFamily="18" charset="0"/>
                      </a:rPr>
                      <m:t>𝐻</m:t>
                    </m:r>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sty m:val="p"/>
                            <m:brk m:alnAt="23"/>
                          </m:rPr>
                          <a:rPr lang="en-US" b="0" i="1" smtClean="0">
                            <a:latin typeface="Cambria Math" panose="02040503050406030204" pitchFamily="18" charset="0"/>
                          </a:rPr>
                          <m:t>k</m:t>
                        </m:r>
                        <m:r>
                          <a:rPr lang="en-US" b="0" i="1" smtClean="0">
                            <a:latin typeface="Cambria Math" panose="02040503050406030204" pitchFamily="18" charset="0"/>
                          </a:rPr>
                          <m:t>=1</m:t>
                        </m:r>
                      </m:sub>
                      <m:sup>
                        <m:r>
                          <m:rPr>
                            <m:sty m:val="p"/>
                          </m:rPr>
                          <a:rPr lang="en-US" b="0" i="1" smtClean="0">
                            <a:latin typeface="Cambria Math" panose="02040503050406030204" pitchFamily="18" charset="0"/>
                          </a:rPr>
                          <m:t>M</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𝑘</m:t>
                            </m:r>
                          </m:sub>
                        </m:sSub>
                      </m:e>
                    </m:nary>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𝑘</m:t>
                        </m:r>
                      </m:sub>
                    </m:sSub>
                  </m:oMath>
                </a14:m>
                <a:r>
                  <a:rPr lang="en-CH" dirty="0"/>
                  <a:t>, where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m:t>
                        </m:r>
                      </m:e>
                      <m:sub>
                        <m: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𝑛</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𝑗</m:t>
                        </m:r>
                      </m:sub>
                    </m:sSub>
                    <m:r>
                      <a:rPr lang="en-US" b="0" i="0" smtClean="0">
                        <a:latin typeface="Cambria Math" panose="02040503050406030204" pitchFamily="18" charset="0"/>
                      </a:rPr>
                      <m:t>,</m:t>
                    </m:r>
                  </m:oMath>
                </a14:m>
                <a:r>
                  <a:rPr lang="en-CH" dirty="0"/>
                  <a:t> with our familiar </a:t>
                </a:r>
                <a14:m>
                  <m:oMath xmlns:m="http://schemas.openxmlformats.org/officeDocument/2006/math">
                    <m:r>
                      <m:rPr>
                        <m:sty m:val="p"/>
                      </m:rPr>
                      <a:rPr lang="en-US" b="0" i="1" smtClean="0">
                        <a:latin typeface="Cambria Math" panose="02040503050406030204" pitchFamily="18" charset="0"/>
                      </a:rPr>
                      <m:t>σ</m:t>
                    </m:r>
                    <m:r>
                      <a:rPr lang="en-US" b="0" i="1" smtClean="0">
                        <a:latin typeface="Cambria Math" panose="02040503050406030204" pitchFamily="18" charset="0"/>
                      </a:rPr>
                      <m:t>={</m:t>
                    </m:r>
                    <m:r>
                      <m:rPr>
                        <m:sty m:val="p"/>
                      </m:rPr>
                      <a:rPr lang="en-US" b="0" i="1" smtClean="0">
                        <a:latin typeface="Cambria Math" panose="02040503050406030204" pitchFamily="18" charset="0"/>
                      </a:rPr>
                      <m:t>I</m:t>
                    </m:r>
                    <m:r>
                      <a:rPr lang="en-US" b="0" i="1" smtClean="0">
                        <a:latin typeface="Cambria Math" panose="02040503050406030204" pitchFamily="18" charset="0"/>
                      </a:rPr>
                      <m:t>,</m:t>
                    </m:r>
                    <m:r>
                      <m:rPr>
                        <m:sty m:val="p"/>
                      </m:rPr>
                      <a:rPr lang="en-US" b="0" i="1" smtClean="0">
                        <a:latin typeface="Cambria Math" panose="02040503050406030204" pitchFamily="18" charset="0"/>
                      </a:rPr>
                      <m:t>X</m:t>
                    </m:r>
                    <m:r>
                      <a:rPr lang="en-US" b="0" i="1" smtClean="0">
                        <a:latin typeface="Cambria Math" panose="02040503050406030204" pitchFamily="18" charset="0"/>
                      </a:rPr>
                      <m:t>,</m:t>
                    </m:r>
                    <m:r>
                      <m:rPr>
                        <m:sty m:val="p"/>
                      </m:rPr>
                      <a:rPr lang="en-US" b="0" i="1" smtClean="0">
                        <a:latin typeface="Cambria Math" panose="02040503050406030204" pitchFamily="18" charset="0"/>
                      </a:rPr>
                      <m:t>Y</m:t>
                    </m:r>
                    <m:r>
                      <a:rPr lang="en-US" b="0" i="1" smtClean="0">
                        <a:latin typeface="Cambria Math" panose="02040503050406030204" pitchFamily="18" charset="0"/>
                      </a:rPr>
                      <m:t>,</m:t>
                    </m:r>
                    <m:r>
                      <m:rPr>
                        <m:sty m:val="p"/>
                      </m:rPr>
                      <a:rPr lang="en-US" b="0" i="1" smtClean="0">
                        <a:latin typeface="Cambria Math" panose="02040503050406030204" pitchFamily="18" charset="0"/>
                      </a:rPr>
                      <m:t>Z</m:t>
                    </m:r>
                    <m:r>
                      <a:rPr lang="en-US" b="0" i="1" smtClean="0">
                        <a:latin typeface="Cambria Math" panose="02040503050406030204" pitchFamily="18" charset="0"/>
                      </a:rPr>
                      <m:t>}</m:t>
                    </m:r>
                  </m:oMath>
                </a14:m>
                <a:r>
                  <a:rPr lang="en-CH" dirty="0"/>
                  <a:t>. </a:t>
                </a:r>
              </a:p>
              <a:p>
                <a:r>
                  <a:rPr lang="en-CH" dirty="0"/>
                  <a:t>Only one (or a mutually diagonalizable set) Pauli string can be measured at one time, so now the expectation values can be written as</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𝐻</m:t>
                              </m:r>
                            </m:e>
                          </m:d>
                        </m:e>
                        <m:sub>
                          <m:r>
                            <a:rPr lang="en-US" b="0" i="1" smtClean="0">
                              <a:latin typeface="Cambria Math" panose="02040503050406030204" pitchFamily="18" charset="0"/>
                            </a:rPr>
                            <m:t>𝑈</m:t>
                          </m:r>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sub>
                      </m:sSub>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sty m:val="p"/>
                              <m:brk m:alnAt="23"/>
                            </m:rPr>
                            <a:rPr lang="en-US" b="0" i="1" smtClean="0">
                              <a:latin typeface="Cambria Math" panose="02040503050406030204" pitchFamily="18" charset="0"/>
                            </a:rPr>
                            <m:t>k</m:t>
                          </m:r>
                          <m:r>
                            <a:rPr lang="en-US" b="0" i="1" smtClean="0">
                              <a:latin typeface="Cambria Math" panose="02040503050406030204" pitchFamily="18" charset="0"/>
                            </a:rPr>
                            <m:t>=1</m:t>
                          </m:r>
                        </m:sub>
                        <m:sup>
                          <m:r>
                            <m:rPr>
                              <m:sty m:val="p"/>
                            </m:rPr>
                            <a:rPr lang="en-US" b="0" i="1" smtClean="0">
                              <a:latin typeface="Cambria Math" panose="02040503050406030204" pitchFamily="18" charset="0"/>
                            </a:rPr>
                            <m:t>M</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𝑘</m:t>
                              </m:r>
                            </m:sub>
                          </m:sSub>
                        </m:e>
                      </m:nary>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r>
                            <a:rPr lang="en-US" b="0" i="1" smtClean="0">
                              <a:latin typeface="Cambria Math" panose="02040503050406030204" pitchFamily="18" charset="0"/>
                            </a:rPr>
                            <m:t>𝑃</m:t>
                          </m:r>
                        </m:e>
                        <m:sub>
                          <m:r>
                            <a:rPr lang="en-US" b="0" i="1" smtClean="0">
                              <a:latin typeface="Cambria Math" panose="02040503050406030204" pitchFamily="18" charset="0"/>
                            </a:rPr>
                            <m:t>𝑘</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𝑈</m:t>
                          </m:r>
                          <m:r>
                            <a:rPr lang="en-US" b="0" i="1" smtClean="0">
                              <a:latin typeface="Cambria Math" panose="02040503050406030204" pitchFamily="18" charset="0"/>
                            </a:rPr>
                            <m:t>(</m:t>
                          </m:r>
                          <m:r>
                            <m:rPr>
                              <m:sty m:val="p"/>
                            </m:rPr>
                            <a:rPr lang="en-US" b="0" i="1" smtClean="0">
                              <a:latin typeface="Cambria Math" panose="02040503050406030204" pitchFamily="18" charset="0"/>
                            </a:rPr>
                            <m:t>θ</m:t>
                          </m:r>
                          <m:r>
                            <a:rPr lang="en-US" b="0" i="1" smtClean="0">
                              <a:latin typeface="Cambria Math" panose="02040503050406030204" pitchFamily="18" charset="0"/>
                            </a:rPr>
                            <m:t>)</m:t>
                          </m:r>
                        </m:sub>
                      </m:sSub>
                      <m:r>
                        <a:rPr lang="en-US" b="0" i="1" smtClean="0">
                          <a:latin typeface="Cambria Math" panose="02040503050406030204" pitchFamily="18" charset="0"/>
                        </a:rPr>
                        <m:t> </m:t>
                      </m:r>
                    </m:oMath>
                  </m:oMathPara>
                </a14:m>
                <a:endParaRPr lang="en-CH" dirty="0"/>
              </a:p>
              <a:p>
                <a:pPr marL="0" indent="0">
                  <a:buNone/>
                </a:pPr>
                <a:r>
                  <a:rPr lang="en-CH" dirty="0"/>
                  <a:t>Many problems (especially chemsitry and condensed matter) have natural representations in this form,  but so can certain optimization problems (such as Quadratic Unconstrained Binary Optimization problems – QUBO). </a:t>
                </a:r>
              </a:p>
            </p:txBody>
          </p:sp>
        </mc:Choice>
        <mc:Fallback>
          <p:sp>
            <p:nvSpPr>
              <p:cNvPr id="3" name="Content Placeholder 2">
                <a:extLst>
                  <a:ext uri="{FF2B5EF4-FFF2-40B4-BE49-F238E27FC236}">
                    <a16:creationId xmlns:a16="http://schemas.microsoft.com/office/drawing/2014/main" id="{B079A612-88DA-44BC-4C44-BFD4E8EBBBC5}"/>
                  </a:ext>
                </a:extLst>
              </p:cNvPr>
              <p:cNvSpPr>
                <a:spLocks noGrp="1" noRot="1" noChangeAspect="1" noMove="1" noResize="1" noEditPoints="1" noAdjustHandles="1" noChangeArrowheads="1" noChangeShapeType="1" noTextEdit="1"/>
              </p:cNvSpPr>
              <p:nvPr>
                <p:ph idx="1"/>
              </p:nvPr>
            </p:nvSpPr>
            <p:spPr>
              <a:xfrm>
                <a:off x="838200" y="1825624"/>
                <a:ext cx="11353800" cy="4928743"/>
              </a:xfrm>
              <a:blipFill>
                <a:blip r:embed="rId2"/>
                <a:stretch>
                  <a:fillRect l="-1006" t="-2057" r="-1229" b="-5398"/>
                </a:stretch>
              </a:blipFill>
            </p:spPr>
            <p:txBody>
              <a:bodyPr/>
              <a:lstStyle/>
              <a:p>
                <a:r>
                  <a:rPr lang="en-CH">
                    <a:noFill/>
                  </a:rPr>
                  <a:t> </a:t>
                </a:r>
              </a:p>
            </p:txBody>
          </p:sp>
        </mc:Fallback>
      </mc:AlternateContent>
    </p:spTree>
    <p:extLst>
      <p:ext uri="{BB962C8B-B14F-4D97-AF65-F5344CB8AC3E}">
        <p14:creationId xmlns:p14="http://schemas.microsoft.com/office/powerpoint/2010/main" val="464630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9101E-1D9F-8FEF-C220-95970D883BFF}"/>
              </a:ext>
            </a:extLst>
          </p:cNvPr>
          <p:cNvSpPr>
            <a:spLocks noGrp="1"/>
          </p:cNvSpPr>
          <p:nvPr>
            <p:ph type="title"/>
          </p:nvPr>
        </p:nvSpPr>
        <p:spPr/>
        <p:txBody>
          <a:bodyPr/>
          <a:lstStyle/>
          <a:p>
            <a:r>
              <a:rPr lang="en-CH" dirty="0"/>
              <a:t>Measures of quality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3B76E84-C5E3-0281-E58A-52C4E0786D3A}"/>
                  </a:ext>
                </a:extLst>
              </p:cNvPr>
              <p:cNvSpPr>
                <a:spLocks noGrp="1"/>
              </p:cNvSpPr>
              <p:nvPr>
                <p:ph idx="1"/>
              </p:nvPr>
            </p:nvSpPr>
            <p:spPr/>
            <p:txBody>
              <a:bodyPr/>
              <a:lstStyle/>
              <a:p>
                <a:r>
                  <a:rPr lang="en-CH" dirty="0"/>
                  <a:t>Usually for large problems we can only use the observable result and theory, such as lowering the energy to convergence - but we have no guarantees that this is the optimal solution for a given circuit. </a:t>
                </a:r>
              </a:p>
              <a:p>
                <a:r>
                  <a:rPr lang="en-CH" dirty="0"/>
                  <a:t>If we work with small systems, we can check the fidelity</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𝜓</m:t>
                              </m:r>
                            </m:e>
                            <m:sub>
                              <m:r>
                                <a:rPr lang="en-US" b="0" i="1" smtClean="0">
                                  <a:latin typeface="Cambria Math" panose="02040503050406030204" pitchFamily="18" charset="0"/>
                                </a:rPr>
                                <m:t>𝑡𝑟𝑢𝑒</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𝜓</m:t>
                              </m:r>
                            </m:e>
                            <m:sub>
                              <m:r>
                                <a:rPr lang="en-US" b="0" i="1" smtClean="0">
                                  <a:latin typeface="Cambria Math" panose="02040503050406030204" pitchFamily="18" charset="0"/>
                                </a:rPr>
                                <m:t>𝑈</m:t>
                              </m:r>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sub>
                          </m:sSub>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𝜓</m:t>
                                      </m:r>
                                    </m:e>
                                    <m:sub>
                                      <m:r>
                                        <a:rPr lang="en-US" b="0" i="1" smtClean="0">
                                          <a:latin typeface="Cambria Math" panose="02040503050406030204" pitchFamily="18" charset="0"/>
                                        </a:rPr>
                                        <m:t>𝑡𝑟𝑢𝑒</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𝜓</m:t>
                                      </m:r>
                                    </m:e>
                                    <m:sub>
                                      <m:r>
                                        <a:rPr lang="en-US" b="0" i="1" smtClean="0">
                                          <a:latin typeface="Cambria Math" panose="02040503050406030204" pitchFamily="18" charset="0"/>
                                        </a:rPr>
                                        <m:t>𝑈</m:t>
                                      </m:r>
                                      <m:d>
                                        <m:dPr>
                                          <m:ctrlPr>
                                            <a:rPr lang="en-US" b="0" i="1" smtClean="0">
                                              <a:latin typeface="Cambria Math" panose="02040503050406030204" pitchFamily="18" charset="0"/>
                                            </a:rPr>
                                          </m:ctrlPr>
                                        </m:dPr>
                                        <m:e>
                                          <m:r>
                                            <a:rPr lang="en-US" b="0" i="1" smtClean="0">
                                              <a:latin typeface="Cambria Math" panose="02040503050406030204" pitchFamily="18" charset="0"/>
                                            </a:rPr>
                                            <m:t>𝜃</m:t>
                                          </m:r>
                                        </m:e>
                                      </m:d>
                                    </m:sub>
                                  </m:sSub>
                                </m:e>
                              </m:d>
                            </m:e>
                          </m:d>
                        </m:e>
                        <m:sup>
                          <m:r>
                            <a:rPr lang="en-US" b="0" i="1" smtClean="0">
                              <a:latin typeface="Cambria Math" panose="02040503050406030204" pitchFamily="18" charset="0"/>
                            </a:rPr>
                            <m:t>2</m:t>
                          </m:r>
                        </m:sup>
                      </m:sSup>
                    </m:oMath>
                  </m:oMathPara>
                </a14:m>
                <a:endParaRPr lang="en-CH" dirty="0"/>
              </a:p>
              <a:p>
                <a:pPr marL="0" indent="0">
                  <a:buNone/>
                </a:pPr>
                <a:r>
                  <a:rPr lang="en-CH" dirty="0"/>
                  <a:t>And indeed, it is possible to use this as the cost function by minimizing the infidelity </a:t>
                </a:r>
                <a14:m>
                  <m:oMath xmlns:m="http://schemas.openxmlformats.org/officeDocument/2006/math">
                    <m:r>
                      <a:rPr lang="en-US" b="0" i="1" smtClean="0">
                        <a:latin typeface="Cambria Math" panose="02040503050406030204" pitchFamily="18" charset="0"/>
                      </a:rPr>
                      <m:t>1−</m:t>
                    </m:r>
                    <m:r>
                      <a:rPr lang="en-US" b="0" i="1" smtClean="0">
                        <a:latin typeface="Cambria Math" panose="02040503050406030204" pitchFamily="18" charset="0"/>
                      </a:rPr>
                      <m:t>𝐹</m:t>
                    </m:r>
                  </m:oMath>
                </a14:m>
                <a:r>
                  <a:rPr lang="en-US" b="0" dirty="0"/>
                  <a:t>.</a:t>
                </a:r>
              </a:p>
              <a:p>
                <a:pPr marL="0" indent="0">
                  <a:buNone/>
                </a:pPr>
                <a:endParaRPr lang="en-CH" dirty="0"/>
              </a:p>
            </p:txBody>
          </p:sp>
        </mc:Choice>
        <mc:Fallback>
          <p:sp>
            <p:nvSpPr>
              <p:cNvPr id="3" name="Content Placeholder 2">
                <a:extLst>
                  <a:ext uri="{FF2B5EF4-FFF2-40B4-BE49-F238E27FC236}">
                    <a16:creationId xmlns:a16="http://schemas.microsoft.com/office/drawing/2014/main" id="{93B76E84-C5E3-0281-E58A-52C4E0786D3A}"/>
                  </a:ext>
                </a:extLst>
              </p:cNvPr>
              <p:cNvSpPr>
                <a:spLocks noGrp="1" noRot="1" noChangeAspect="1" noMove="1" noResize="1" noEditPoints="1" noAdjustHandles="1" noChangeArrowheads="1" noChangeShapeType="1" noTextEdit="1"/>
              </p:cNvSpPr>
              <p:nvPr>
                <p:ph idx="1"/>
              </p:nvPr>
            </p:nvSpPr>
            <p:spPr>
              <a:blipFill>
                <a:blip r:embed="rId2"/>
                <a:stretch>
                  <a:fillRect l="-1206" t="-2616"/>
                </a:stretch>
              </a:blipFill>
            </p:spPr>
            <p:txBody>
              <a:bodyPr/>
              <a:lstStyle/>
              <a:p>
                <a:r>
                  <a:rPr lang="en-CH">
                    <a:noFill/>
                  </a:rPr>
                  <a:t> </a:t>
                </a:r>
              </a:p>
            </p:txBody>
          </p:sp>
        </mc:Fallback>
      </mc:AlternateContent>
    </p:spTree>
    <p:extLst>
      <p:ext uri="{BB962C8B-B14F-4D97-AF65-F5344CB8AC3E}">
        <p14:creationId xmlns:p14="http://schemas.microsoft.com/office/powerpoint/2010/main" val="4089791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A37F8-DC1D-5FFB-E35B-D5A0805F9C93}"/>
              </a:ext>
            </a:extLst>
          </p:cNvPr>
          <p:cNvSpPr>
            <a:spLocks noGrp="1"/>
          </p:cNvSpPr>
          <p:nvPr>
            <p:ph type="title"/>
          </p:nvPr>
        </p:nvSpPr>
        <p:spPr/>
        <p:txBody>
          <a:bodyPr/>
          <a:lstStyle/>
          <a:p>
            <a:r>
              <a:rPr lang="en-CH" dirty="0"/>
              <a:t>Parametertized circuits</a:t>
            </a:r>
          </a:p>
        </p:txBody>
      </p:sp>
      <p:sp>
        <p:nvSpPr>
          <p:cNvPr id="3" name="Content Placeholder 2">
            <a:extLst>
              <a:ext uri="{FF2B5EF4-FFF2-40B4-BE49-F238E27FC236}">
                <a16:creationId xmlns:a16="http://schemas.microsoft.com/office/drawing/2014/main" id="{8ED841B9-C4F6-A4A9-66BF-5AB751E14383}"/>
              </a:ext>
            </a:extLst>
          </p:cNvPr>
          <p:cNvSpPr>
            <a:spLocks noGrp="1"/>
          </p:cNvSpPr>
          <p:nvPr>
            <p:ph idx="1"/>
          </p:nvPr>
        </p:nvSpPr>
        <p:spPr/>
        <p:txBody>
          <a:bodyPr/>
          <a:lstStyle/>
          <a:p>
            <a:r>
              <a:rPr lang="en-CH" dirty="0"/>
              <a:t>Parameterized quantum circuits are, in full generality, any unitary U that is parameterized. This can always be converted into a circuit representation. </a:t>
            </a:r>
          </a:p>
          <a:p>
            <a:r>
              <a:rPr lang="en-CH" dirty="0"/>
              <a:t>As you add more parameters you can reach more states, think og adding rotating segments to a robotic arm</a:t>
            </a:r>
          </a:p>
          <a:p>
            <a:endParaRPr lang="en-CH" dirty="0"/>
          </a:p>
        </p:txBody>
      </p:sp>
      <p:pic>
        <p:nvPicPr>
          <p:cNvPr id="4" name="Picture 3">
            <a:extLst>
              <a:ext uri="{FF2B5EF4-FFF2-40B4-BE49-F238E27FC236}">
                <a16:creationId xmlns:a16="http://schemas.microsoft.com/office/drawing/2014/main" id="{B07B5F04-0010-2BCC-7F26-F53B735407F7}"/>
              </a:ext>
            </a:extLst>
          </p:cNvPr>
          <p:cNvPicPr>
            <a:picLocks noChangeAspect="1"/>
          </p:cNvPicPr>
          <p:nvPr/>
        </p:nvPicPr>
        <p:blipFill>
          <a:blip r:embed="rId3"/>
          <a:stretch>
            <a:fillRect/>
          </a:stretch>
        </p:blipFill>
        <p:spPr>
          <a:xfrm>
            <a:off x="694944" y="4184770"/>
            <a:ext cx="3787140" cy="1992193"/>
          </a:xfrm>
          <a:prstGeom prst="rect">
            <a:avLst/>
          </a:prstGeom>
        </p:spPr>
      </p:pic>
      <p:pic>
        <p:nvPicPr>
          <p:cNvPr id="6" name="Picture 5" descr="A drawing of a faucet and a cd&#10;&#10;AI-generated content may be incorrect.">
            <a:extLst>
              <a:ext uri="{FF2B5EF4-FFF2-40B4-BE49-F238E27FC236}">
                <a16:creationId xmlns:a16="http://schemas.microsoft.com/office/drawing/2014/main" id="{F87C65C5-30F2-3FEF-25B3-30935C57B44B}"/>
              </a:ext>
            </a:extLst>
          </p:cNvPr>
          <p:cNvPicPr>
            <a:picLocks noChangeAspect="1"/>
          </p:cNvPicPr>
          <p:nvPr/>
        </p:nvPicPr>
        <p:blipFill>
          <a:blip r:embed="rId4"/>
          <a:stretch>
            <a:fillRect/>
          </a:stretch>
        </p:blipFill>
        <p:spPr>
          <a:xfrm>
            <a:off x="5253228" y="4184770"/>
            <a:ext cx="3963924" cy="1819339"/>
          </a:xfrm>
          <a:prstGeom prst="rect">
            <a:avLst/>
          </a:prstGeom>
        </p:spPr>
      </p:pic>
    </p:spTree>
    <p:extLst>
      <p:ext uri="{BB962C8B-B14F-4D97-AF65-F5344CB8AC3E}">
        <p14:creationId xmlns:p14="http://schemas.microsoft.com/office/powerpoint/2010/main" val="4103293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C206A-BE0C-A346-A8F5-C70D2A45E2F0}"/>
              </a:ext>
            </a:extLst>
          </p:cNvPr>
          <p:cNvSpPr>
            <a:spLocks noGrp="1"/>
          </p:cNvSpPr>
          <p:nvPr>
            <p:ph type="title"/>
          </p:nvPr>
        </p:nvSpPr>
        <p:spPr/>
        <p:txBody>
          <a:bodyPr/>
          <a:lstStyle/>
          <a:p>
            <a:r>
              <a:rPr lang="en-CH" dirty="0"/>
              <a:t>Problem inspired ansatze</a:t>
            </a:r>
          </a:p>
        </p:txBody>
      </p:sp>
      <p:sp>
        <p:nvSpPr>
          <p:cNvPr id="3" name="Content Placeholder 2">
            <a:extLst>
              <a:ext uri="{FF2B5EF4-FFF2-40B4-BE49-F238E27FC236}">
                <a16:creationId xmlns:a16="http://schemas.microsoft.com/office/drawing/2014/main" id="{C3714FF2-3594-8535-94A7-DFE1F48F55A1}"/>
              </a:ext>
            </a:extLst>
          </p:cNvPr>
          <p:cNvSpPr>
            <a:spLocks noGrp="1"/>
          </p:cNvSpPr>
          <p:nvPr>
            <p:ph idx="1"/>
          </p:nvPr>
        </p:nvSpPr>
        <p:spPr/>
        <p:txBody>
          <a:bodyPr/>
          <a:lstStyle/>
          <a:p>
            <a:r>
              <a:rPr lang="en-CH" dirty="0"/>
              <a:t>Since we can synthesize any unitary, with knowledge of the physics we can propose circuits that are guaranteed by theory to at least reach certain states. In general any Hermitian matrix c</a:t>
            </a:r>
            <a:r>
              <a:rPr lang="en-GB" dirty="0"/>
              <a:t>an</a:t>
            </a:r>
            <a:r>
              <a:rPr lang="en-CH" dirty="0"/>
              <a:t> be made unitary </a:t>
            </a:r>
          </a:p>
          <a:p>
            <a:r>
              <a:rPr lang="en-CH" dirty="0"/>
              <a:t>For example, pauli matrices</a:t>
            </a:r>
          </a:p>
          <a:p>
            <a:r>
              <a:rPr lang="en-CH" dirty="0"/>
              <a:t>Famously this has been done for Unitary Coupled Cluster in chemistry, where the Cluster Operator T acts on a simple product state</a:t>
            </a:r>
          </a:p>
          <a:p>
            <a:endParaRPr lang="en-CH" dirty="0"/>
          </a:p>
        </p:txBody>
      </p:sp>
      <p:pic>
        <p:nvPicPr>
          <p:cNvPr id="5" name="Picture 4">
            <a:extLst>
              <a:ext uri="{FF2B5EF4-FFF2-40B4-BE49-F238E27FC236}">
                <a16:creationId xmlns:a16="http://schemas.microsoft.com/office/drawing/2014/main" id="{3F683F52-9155-A49B-E7A0-E75893365254}"/>
              </a:ext>
            </a:extLst>
          </p:cNvPr>
          <p:cNvPicPr>
            <a:picLocks noChangeAspect="1"/>
          </p:cNvPicPr>
          <p:nvPr/>
        </p:nvPicPr>
        <p:blipFill>
          <a:blip r:embed="rId2"/>
          <a:stretch>
            <a:fillRect/>
          </a:stretch>
        </p:blipFill>
        <p:spPr>
          <a:xfrm>
            <a:off x="7965186" y="3059050"/>
            <a:ext cx="1333500" cy="609600"/>
          </a:xfrm>
          <a:prstGeom prst="rect">
            <a:avLst/>
          </a:prstGeom>
        </p:spPr>
      </p:pic>
      <p:pic>
        <p:nvPicPr>
          <p:cNvPr id="7" name="Picture 6">
            <a:extLst>
              <a:ext uri="{FF2B5EF4-FFF2-40B4-BE49-F238E27FC236}">
                <a16:creationId xmlns:a16="http://schemas.microsoft.com/office/drawing/2014/main" id="{F45D6AC6-C69E-758B-40A7-C50B8F59DE72}"/>
              </a:ext>
            </a:extLst>
          </p:cNvPr>
          <p:cNvPicPr>
            <a:picLocks noChangeAspect="1"/>
          </p:cNvPicPr>
          <p:nvPr/>
        </p:nvPicPr>
        <p:blipFill>
          <a:blip r:embed="rId3"/>
          <a:stretch>
            <a:fillRect/>
          </a:stretch>
        </p:blipFill>
        <p:spPr>
          <a:xfrm>
            <a:off x="6314186" y="3568637"/>
            <a:ext cx="4635500" cy="469900"/>
          </a:xfrm>
          <a:prstGeom prst="rect">
            <a:avLst/>
          </a:prstGeom>
        </p:spPr>
      </p:pic>
      <p:pic>
        <p:nvPicPr>
          <p:cNvPr id="9" name="Picture 8">
            <a:extLst>
              <a:ext uri="{FF2B5EF4-FFF2-40B4-BE49-F238E27FC236}">
                <a16:creationId xmlns:a16="http://schemas.microsoft.com/office/drawing/2014/main" id="{C97F5C86-11D4-8829-1ACB-C704F93ED6AC}"/>
              </a:ext>
            </a:extLst>
          </p:cNvPr>
          <p:cNvPicPr>
            <a:picLocks noChangeAspect="1"/>
          </p:cNvPicPr>
          <p:nvPr/>
        </p:nvPicPr>
        <p:blipFill>
          <a:blip r:embed="rId4"/>
          <a:stretch>
            <a:fillRect/>
          </a:stretch>
        </p:blipFill>
        <p:spPr>
          <a:xfrm>
            <a:off x="3492500" y="4778249"/>
            <a:ext cx="2603500" cy="469900"/>
          </a:xfrm>
          <a:prstGeom prst="rect">
            <a:avLst/>
          </a:prstGeom>
        </p:spPr>
      </p:pic>
      <p:pic>
        <p:nvPicPr>
          <p:cNvPr id="11" name="Picture 10">
            <a:extLst>
              <a:ext uri="{FF2B5EF4-FFF2-40B4-BE49-F238E27FC236}">
                <a16:creationId xmlns:a16="http://schemas.microsoft.com/office/drawing/2014/main" id="{D1D9BA8A-0A17-CF4F-5AD0-A7413D7611B5}"/>
              </a:ext>
            </a:extLst>
          </p:cNvPr>
          <p:cNvPicPr>
            <a:picLocks noChangeAspect="1"/>
          </p:cNvPicPr>
          <p:nvPr/>
        </p:nvPicPr>
        <p:blipFill>
          <a:blip r:embed="rId5"/>
          <a:stretch>
            <a:fillRect/>
          </a:stretch>
        </p:blipFill>
        <p:spPr>
          <a:xfrm>
            <a:off x="6467602" y="4778249"/>
            <a:ext cx="2451100" cy="444500"/>
          </a:xfrm>
          <a:prstGeom prst="rect">
            <a:avLst/>
          </a:prstGeom>
        </p:spPr>
      </p:pic>
      <p:pic>
        <p:nvPicPr>
          <p:cNvPr id="13" name="Picture 12">
            <a:extLst>
              <a:ext uri="{FF2B5EF4-FFF2-40B4-BE49-F238E27FC236}">
                <a16:creationId xmlns:a16="http://schemas.microsoft.com/office/drawing/2014/main" id="{A88CD85C-0F59-8895-4708-1BC96DD90450}"/>
              </a:ext>
            </a:extLst>
          </p:cNvPr>
          <p:cNvPicPr>
            <a:picLocks noChangeAspect="1"/>
          </p:cNvPicPr>
          <p:nvPr/>
        </p:nvPicPr>
        <p:blipFill>
          <a:blip r:embed="rId6"/>
          <a:stretch>
            <a:fillRect/>
          </a:stretch>
        </p:blipFill>
        <p:spPr>
          <a:xfrm>
            <a:off x="7150100" y="5162550"/>
            <a:ext cx="3200400" cy="1524000"/>
          </a:xfrm>
          <a:prstGeom prst="rect">
            <a:avLst/>
          </a:prstGeom>
        </p:spPr>
      </p:pic>
    </p:spTree>
    <p:extLst>
      <p:ext uri="{BB962C8B-B14F-4D97-AF65-F5344CB8AC3E}">
        <p14:creationId xmlns:p14="http://schemas.microsoft.com/office/powerpoint/2010/main" val="2979606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9F722B-4FBD-1DD7-26E8-4F0770154A2F}"/>
              </a:ext>
            </a:extLst>
          </p:cNvPr>
          <p:cNvSpPr>
            <a:spLocks noGrp="1"/>
          </p:cNvSpPr>
          <p:nvPr>
            <p:ph idx="1"/>
          </p:nvPr>
        </p:nvSpPr>
        <p:spPr>
          <a:xfrm>
            <a:off x="838200" y="548640"/>
            <a:ext cx="10515600" cy="5628323"/>
          </a:xfrm>
        </p:spPr>
        <p:txBody>
          <a:bodyPr/>
          <a:lstStyle/>
          <a:p>
            <a:pPr marL="0" indent="0">
              <a:buNone/>
            </a:pPr>
            <a:r>
              <a:rPr lang="en-CH" dirty="0"/>
              <a:t>And these can be converted to circuits in general via the Suzuki Trotter decomposition</a:t>
            </a:r>
          </a:p>
        </p:txBody>
      </p:sp>
      <p:pic>
        <p:nvPicPr>
          <p:cNvPr id="6" name="Picture 5">
            <a:extLst>
              <a:ext uri="{FF2B5EF4-FFF2-40B4-BE49-F238E27FC236}">
                <a16:creationId xmlns:a16="http://schemas.microsoft.com/office/drawing/2014/main" id="{7B8DD5C7-5180-EF0F-9BDC-DA069D69B624}"/>
              </a:ext>
            </a:extLst>
          </p:cNvPr>
          <p:cNvPicPr>
            <a:picLocks noChangeAspect="1"/>
          </p:cNvPicPr>
          <p:nvPr/>
        </p:nvPicPr>
        <p:blipFill>
          <a:blip r:embed="rId2"/>
          <a:srcRect r="23161"/>
          <a:stretch/>
        </p:blipFill>
        <p:spPr>
          <a:xfrm>
            <a:off x="6666551" y="2669945"/>
            <a:ext cx="5174930" cy="3165343"/>
          </a:xfrm>
          <a:prstGeom prst="rect">
            <a:avLst/>
          </a:prstGeom>
        </p:spPr>
      </p:pic>
      <p:sp>
        <p:nvSpPr>
          <p:cNvPr id="7" name="TextBox 6">
            <a:extLst>
              <a:ext uri="{FF2B5EF4-FFF2-40B4-BE49-F238E27FC236}">
                <a16:creationId xmlns:a16="http://schemas.microsoft.com/office/drawing/2014/main" id="{55BDEFEC-6075-664A-0122-CCA49BFC19A4}"/>
              </a:ext>
            </a:extLst>
          </p:cNvPr>
          <p:cNvSpPr txBox="1"/>
          <p:nvPr/>
        </p:nvSpPr>
        <p:spPr>
          <a:xfrm>
            <a:off x="7584376" y="4886386"/>
            <a:ext cx="161925" cy="253916"/>
          </a:xfrm>
          <a:prstGeom prst="rect">
            <a:avLst/>
          </a:prstGeom>
          <a:noFill/>
        </p:spPr>
        <p:txBody>
          <a:bodyPr wrap="square" rtlCol="0">
            <a:spAutoFit/>
          </a:bodyPr>
          <a:lstStyle/>
          <a:p>
            <a:r>
              <a:rPr lang="en-US" sz="1050" dirty="0"/>
              <a:t>1</a:t>
            </a:r>
            <a:endParaRPr lang="en-GB" sz="1050" dirty="0"/>
          </a:p>
        </p:txBody>
      </p:sp>
      <p:sp>
        <p:nvSpPr>
          <p:cNvPr id="8" name="TextBox 7">
            <a:extLst>
              <a:ext uri="{FF2B5EF4-FFF2-40B4-BE49-F238E27FC236}">
                <a16:creationId xmlns:a16="http://schemas.microsoft.com/office/drawing/2014/main" id="{7F4728E3-FB52-09C1-4B1E-0BCD0215B22C}"/>
              </a:ext>
            </a:extLst>
          </p:cNvPr>
          <p:cNvSpPr txBox="1"/>
          <p:nvPr/>
        </p:nvSpPr>
        <p:spPr>
          <a:xfrm>
            <a:off x="8756332" y="4208270"/>
            <a:ext cx="161925" cy="253916"/>
          </a:xfrm>
          <a:prstGeom prst="rect">
            <a:avLst/>
          </a:prstGeom>
          <a:noFill/>
        </p:spPr>
        <p:txBody>
          <a:bodyPr wrap="square" rtlCol="0">
            <a:spAutoFit/>
          </a:bodyPr>
          <a:lstStyle/>
          <a:p>
            <a:r>
              <a:rPr lang="en-US" sz="1050" dirty="0"/>
              <a:t>2</a:t>
            </a:r>
            <a:endParaRPr lang="en-GB" sz="1050" dirty="0"/>
          </a:p>
        </p:txBody>
      </p:sp>
      <p:sp>
        <p:nvSpPr>
          <p:cNvPr id="9" name="TextBox 8">
            <a:extLst>
              <a:ext uri="{FF2B5EF4-FFF2-40B4-BE49-F238E27FC236}">
                <a16:creationId xmlns:a16="http://schemas.microsoft.com/office/drawing/2014/main" id="{EB0E05B1-A847-60D9-3892-3AA6FA560E51}"/>
              </a:ext>
            </a:extLst>
          </p:cNvPr>
          <p:cNvSpPr txBox="1"/>
          <p:nvPr/>
        </p:nvSpPr>
        <p:spPr>
          <a:xfrm>
            <a:off x="9893426" y="4256340"/>
            <a:ext cx="161925" cy="253916"/>
          </a:xfrm>
          <a:prstGeom prst="rect">
            <a:avLst/>
          </a:prstGeom>
          <a:noFill/>
        </p:spPr>
        <p:txBody>
          <a:bodyPr wrap="square" rtlCol="0">
            <a:spAutoFit/>
          </a:bodyPr>
          <a:lstStyle/>
          <a:p>
            <a:r>
              <a:rPr lang="en-US" sz="1050" dirty="0"/>
              <a:t>3</a:t>
            </a:r>
            <a:endParaRPr lang="en-GB" sz="1050" dirty="0"/>
          </a:p>
        </p:txBody>
      </p:sp>
      <p:sp>
        <p:nvSpPr>
          <p:cNvPr id="10" name="TextBox 9">
            <a:extLst>
              <a:ext uri="{FF2B5EF4-FFF2-40B4-BE49-F238E27FC236}">
                <a16:creationId xmlns:a16="http://schemas.microsoft.com/office/drawing/2014/main" id="{D1FE964D-E039-1564-9524-E0591C674B3E}"/>
              </a:ext>
            </a:extLst>
          </p:cNvPr>
          <p:cNvSpPr txBox="1"/>
          <p:nvPr/>
        </p:nvSpPr>
        <p:spPr>
          <a:xfrm>
            <a:off x="11353799" y="4223778"/>
            <a:ext cx="161925" cy="253916"/>
          </a:xfrm>
          <a:prstGeom prst="rect">
            <a:avLst/>
          </a:prstGeom>
          <a:noFill/>
        </p:spPr>
        <p:txBody>
          <a:bodyPr wrap="square" rtlCol="0">
            <a:spAutoFit/>
          </a:bodyPr>
          <a:lstStyle/>
          <a:p>
            <a:r>
              <a:rPr lang="en-US" sz="1050" dirty="0"/>
              <a:t>J</a:t>
            </a:r>
            <a:endParaRPr lang="en-GB" sz="1050" dirty="0"/>
          </a:p>
        </p:txBody>
      </p:sp>
      <p:sp>
        <p:nvSpPr>
          <p:cNvPr id="11" name="Rectangle 10">
            <a:extLst>
              <a:ext uri="{FF2B5EF4-FFF2-40B4-BE49-F238E27FC236}">
                <a16:creationId xmlns:a16="http://schemas.microsoft.com/office/drawing/2014/main" id="{B7AF7F8D-A88E-686D-9606-59AF1D3275B9}"/>
              </a:ext>
            </a:extLst>
          </p:cNvPr>
          <p:cNvSpPr/>
          <p:nvPr/>
        </p:nvSpPr>
        <p:spPr>
          <a:xfrm>
            <a:off x="6528737" y="2586405"/>
            <a:ext cx="5419725" cy="3584259"/>
          </a:xfrm>
          <a:prstGeom prst="rect">
            <a:avLst/>
          </a:prstGeom>
          <a:noFill/>
          <a:ln w="7620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
        <p:nvSpPr>
          <p:cNvPr id="12" name="TextBox 11">
            <a:extLst>
              <a:ext uri="{FF2B5EF4-FFF2-40B4-BE49-F238E27FC236}">
                <a16:creationId xmlns:a16="http://schemas.microsoft.com/office/drawing/2014/main" id="{BFCB6B12-CAB9-D114-897C-E68A3ECC21F2}"/>
              </a:ext>
            </a:extLst>
          </p:cNvPr>
          <p:cNvSpPr txBox="1"/>
          <p:nvPr/>
        </p:nvSpPr>
        <p:spPr>
          <a:xfrm>
            <a:off x="11512677" y="2776289"/>
            <a:ext cx="557403" cy="369332"/>
          </a:xfrm>
          <a:prstGeom prst="rect">
            <a:avLst/>
          </a:prstGeom>
          <a:noFill/>
        </p:spPr>
        <p:txBody>
          <a:bodyPr wrap="square" rtlCol="0">
            <a:spAutoFit/>
          </a:bodyPr>
          <a:lstStyle/>
          <a:p>
            <a:r>
              <a:rPr lang="en-US" dirty="0"/>
              <a:t>N</a:t>
            </a:r>
            <a:endParaRPr lang="en-GB" dirty="0"/>
          </a:p>
        </p:txBody>
      </p:sp>
      <p:pic>
        <p:nvPicPr>
          <p:cNvPr id="13" name="Picture 12">
            <a:extLst>
              <a:ext uri="{FF2B5EF4-FFF2-40B4-BE49-F238E27FC236}">
                <a16:creationId xmlns:a16="http://schemas.microsoft.com/office/drawing/2014/main" id="{8E12744A-5F56-F540-72B8-22386B209886}"/>
              </a:ext>
            </a:extLst>
          </p:cNvPr>
          <p:cNvPicPr>
            <a:picLocks noChangeAspect="1"/>
          </p:cNvPicPr>
          <p:nvPr/>
        </p:nvPicPr>
        <p:blipFill>
          <a:blip r:embed="rId3"/>
          <a:stretch>
            <a:fillRect/>
          </a:stretch>
        </p:blipFill>
        <p:spPr>
          <a:xfrm>
            <a:off x="111995" y="2776289"/>
            <a:ext cx="6080688" cy="2870200"/>
          </a:xfrm>
          <a:prstGeom prst="rect">
            <a:avLst/>
          </a:prstGeom>
        </p:spPr>
      </p:pic>
      <p:pic>
        <p:nvPicPr>
          <p:cNvPr id="14" name="Picture 13">
            <a:extLst>
              <a:ext uri="{FF2B5EF4-FFF2-40B4-BE49-F238E27FC236}">
                <a16:creationId xmlns:a16="http://schemas.microsoft.com/office/drawing/2014/main" id="{59ACB6E6-B1B8-B09E-A66E-7F7F3D59410C}"/>
              </a:ext>
            </a:extLst>
          </p:cNvPr>
          <p:cNvPicPr>
            <a:picLocks noChangeAspect="1"/>
          </p:cNvPicPr>
          <p:nvPr/>
        </p:nvPicPr>
        <p:blipFill>
          <a:blip r:embed="rId4"/>
          <a:stretch>
            <a:fillRect/>
          </a:stretch>
        </p:blipFill>
        <p:spPr>
          <a:xfrm>
            <a:off x="3815287" y="1431779"/>
            <a:ext cx="4754791" cy="1086360"/>
          </a:xfrm>
          <a:prstGeom prst="rect">
            <a:avLst/>
          </a:prstGeom>
        </p:spPr>
      </p:pic>
      <p:cxnSp>
        <p:nvCxnSpPr>
          <p:cNvPr id="15" name="Straight Arrow Connector 14">
            <a:extLst>
              <a:ext uri="{FF2B5EF4-FFF2-40B4-BE49-F238E27FC236}">
                <a16:creationId xmlns:a16="http://schemas.microsoft.com/office/drawing/2014/main" id="{E73B88D8-1F32-6223-5A32-2CD6826B6C0C}"/>
              </a:ext>
            </a:extLst>
          </p:cNvPr>
          <p:cNvCxnSpPr/>
          <p:nvPr/>
        </p:nvCxnSpPr>
        <p:spPr>
          <a:xfrm>
            <a:off x="5994400" y="3327400"/>
            <a:ext cx="10414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5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E6346-FC1F-2FD0-24B2-6874987F1D87}"/>
              </a:ext>
            </a:extLst>
          </p:cNvPr>
          <p:cNvSpPr>
            <a:spLocks noGrp="1"/>
          </p:cNvSpPr>
          <p:nvPr>
            <p:ph type="title"/>
          </p:nvPr>
        </p:nvSpPr>
        <p:spPr/>
        <p:txBody>
          <a:bodyPr/>
          <a:lstStyle/>
          <a:p>
            <a:r>
              <a:rPr lang="en-CH" dirty="0"/>
              <a:t>Hardware constrained ansatze</a:t>
            </a:r>
          </a:p>
        </p:txBody>
      </p:sp>
      <p:sp>
        <p:nvSpPr>
          <p:cNvPr id="3" name="Content Placeholder 2">
            <a:extLst>
              <a:ext uri="{FF2B5EF4-FFF2-40B4-BE49-F238E27FC236}">
                <a16:creationId xmlns:a16="http://schemas.microsoft.com/office/drawing/2014/main" id="{E704C614-F61F-8B20-08E6-FFE31B7C07F6}"/>
              </a:ext>
            </a:extLst>
          </p:cNvPr>
          <p:cNvSpPr>
            <a:spLocks noGrp="1"/>
          </p:cNvSpPr>
          <p:nvPr>
            <p:ph idx="1"/>
          </p:nvPr>
        </p:nvSpPr>
        <p:spPr/>
        <p:txBody>
          <a:bodyPr/>
          <a:lstStyle/>
          <a:p>
            <a:r>
              <a:rPr lang="en-CH" dirty="0"/>
              <a:t>But these circuits are usually very deep and have complex connectivity requirements, as such it is normal to use gates that exist on the machine heuristically. </a:t>
            </a:r>
          </a:p>
          <a:p>
            <a:pPr marL="0" indent="0">
              <a:buNone/>
            </a:pPr>
            <a:r>
              <a:rPr lang="en-CH" dirty="0"/>
              <a:t>Problem inspired                           Hardware efficient</a:t>
            </a:r>
          </a:p>
        </p:txBody>
      </p:sp>
      <p:pic>
        <p:nvPicPr>
          <p:cNvPr id="5" name="Picture 4">
            <a:extLst>
              <a:ext uri="{FF2B5EF4-FFF2-40B4-BE49-F238E27FC236}">
                <a16:creationId xmlns:a16="http://schemas.microsoft.com/office/drawing/2014/main" id="{BF52D902-FE14-C7B3-19A2-69BCBFEBC903}"/>
              </a:ext>
            </a:extLst>
          </p:cNvPr>
          <p:cNvPicPr>
            <a:picLocks noChangeAspect="1"/>
          </p:cNvPicPr>
          <p:nvPr/>
        </p:nvPicPr>
        <p:blipFill>
          <a:blip r:embed="rId2"/>
          <a:stretch>
            <a:fillRect/>
          </a:stretch>
        </p:blipFill>
        <p:spPr>
          <a:xfrm>
            <a:off x="474980" y="3560986"/>
            <a:ext cx="5511800" cy="2755900"/>
          </a:xfrm>
          <a:prstGeom prst="rect">
            <a:avLst/>
          </a:prstGeom>
        </p:spPr>
      </p:pic>
      <p:pic>
        <p:nvPicPr>
          <p:cNvPr id="7" name="Picture 6">
            <a:extLst>
              <a:ext uri="{FF2B5EF4-FFF2-40B4-BE49-F238E27FC236}">
                <a16:creationId xmlns:a16="http://schemas.microsoft.com/office/drawing/2014/main" id="{7BF1F1ED-A7B2-9C75-A8FA-9963C23F7823}"/>
              </a:ext>
            </a:extLst>
          </p:cNvPr>
          <p:cNvPicPr>
            <a:picLocks noChangeAspect="1"/>
          </p:cNvPicPr>
          <p:nvPr/>
        </p:nvPicPr>
        <p:blipFill>
          <a:blip r:embed="rId3"/>
          <a:stretch>
            <a:fillRect/>
          </a:stretch>
        </p:blipFill>
        <p:spPr>
          <a:xfrm>
            <a:off x="5986780" y="3738786"/>
            <a:ext cx="5511800" cy="2400300"/>
          </a:xfrm>
          <a:prstGeom prst="rect">
            <a:avLst/>
          </a:prstGeom>
        </p:spPr>
      </p:pic>
    </p:spTree>
    <p:extLst>
      <p:ext uri="{BB962C8B-B14F-4D97-AF65-F5344CB8AC3E}">
        <p14:creationId xmlns:p14="http://schemas.microsoft.com/office/powerpoint/2010/main" val="989204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7C43C-6DCF-442F-7A25-A39BC8B2E074}"/>
              </a:ext>
            </a:extLst>
          </p:cNvPr>
          <p:cNvSpPr>
            <a:spLocks noGrp="1"/>
          </p:cNvSpPr>
          <p:nvPr>
            <p:ph type="title"/>
          </p:nvPr>
        </p:nvSpPr>
        <p:spPr/>
        <p:txBody>
          <a:bodyPr/>
          <a:lstStyle/>
          <a:p>
            <a:r>
              <a:rPr lang="en-CH" dirty="0"/>
              <a:t>Measurement</a:t>
            </a:r>
          </a:p>
        </p:txBody>
      </p:sp>
      <p:sp>
        <p:nvSpPr>
          <p:cNvPr id="3" name="Content Placeholder 2">
            <a:extLst>
              <a:ext uri="{FF2B5EF4-FFF2-40B4-BE49-F238E27FC236}">
                <a16:creationId xmlns:a16="http://schemas.microsoft.com/office/drawing/2014/main" id="{91C6B4A5-3E34-282A-C0F2-EBC048E4D3AE}"/>
              </a:ext>
            </a:extLst>
          </p:cNvPr>
          <p:cNvSpPr>
            <a:spLocks noGrp="1"/>
          </p:cNvSpPr>
          <p:nvPr>
            <p:ph idx="1"/>
          </p:nvPr>
        </p:nvSpPr>
        <p:spPr/>
        <p:txBody>
          <a:bodyPr>
            <a:normAutofit lnSpcReduction="10000"/>
          </a:bodyPr>
          <a:lstStyle/>
          <a:p>
            <a:r>
              <a:rPr lang="en-CH" dirty="0"/>
              <a:t>How do we actually measure the pauli strings? We naturally measure in the Z basis, but you may remember from the first lectures that we can convert easily between these </a:t>
            </a:r>
          </a:p>
          <a:p>
            <a:endParaRPr lang="en-CH" dirty="0"/>
          </a:p>
          <a:p>
            <a:endParaRPr lang="en-CH" dirty="0"/>
          </a:p>
          <a:p>
            <a:r>
              <a:rPr lang="en-CH" dirty="0"/>
              <a:t>This must be done for each qubit individually according to the terms of the pauli string</a:t>
            </a:r>
          </a:p>
          <a:p>
            <a:endParaRPr lang="en-CH" dirty="0"/>
          </a:p>
          <a:p>
            <a:r>
              <a:rPr lang="en-CH" dirty="0"/>
              <a:t>We need to sample.                for an error epsilon and failure probability delta</a:t>
            </a:r>
          </a:p>
        </p:txBody>
      </p:sp>
      <p:pic>
        <p:nvPicPr>
          <p:cNvPr id="5" name="Picture 4">
            <a:extLst>
              <a:ext uri="{FF2B5EF4-FFF2-40B4-BE49-F238E27FC236}">
                <a16:creationId xmlns:a16="http://schemas.microsoft.com/office/drawing/2014/main" id="{B3A77220-DC12-68C5-ED64-1395990D3566}"/>
              </a:ext>
            </a:extLst>
          </p:cNvPr>
          <p:cNvPicPr>
            <a:picLocks noChangeAspect="1"/>
          </p:cNvPicPr>
          <p:nvPr/>
        </p:nvPicPr>
        <p:blipFill>
          <a:blip r:embed="rId2"/>
          <a:stretch>
            <a:fillRect/>
          </a:stretch>
        </p:blipFill>
        <p:spPr>
          <a:xfrm>
            <a:off x="4083050" y="3079750"/>
            <a:ext cx="4025900" cy="698500"/>
          </a:xfrm>
          <a:prstGeom prst="rect">
            <a:avLst/>
          </a:prstGeom>
        </p:spPr>
      </p:pic>
      <p:pic>
        <p:nvPicPr>
          <p:cNvPr id="7" name="Picture 6">
            <a:extLst>
              <a:ext uri="{FF2B5EF4-FFF2-40B4-BE49-F238E27FC236}">
                <a16:creationId xmlns:a16="http://schemas.microsoft.com/office/drawing/2014/main" id="{610BEC3C-C0C2-D482-9B43-DAC25FB994CD}"/>
              </a:ext>
            </a:extLst>
          </p:cNvPr>
          <p:cNvPicPr>
            <a:picLocks noChangeAspect="1"/>
          </p:cNvPicPr>
          <p:nvPr/>
        </p:nvPicPr>
        <p:blipFill>
          <a:blip r:embed="rId3"/>
          <a:stretch>
            <a:fillRect/>
          </a:stretch>
        </p:blipFill>
        <p:spPr>
          <a:xfrm>
            <a:off x="6332220" y="4283075"/>
            <a:ext cx="2209800" cy="749300"/>
          </a:xfrm>
          <a:prstGeom prst="rect">
            <a:avLst/>
          </a:prstGeom>
        </p:spPr>
      </p:pic>
      <p:pic>
        <p:nvPicPr>
          <p:cNvPr id="9" name="Picture 8">
            <a:extLst>
              <a:ext uri="{FF2B5EF4-FFF2-40B4-BE49-F238E27FC236}">
                <a16:creationId xmlns:a16="http://schemas.microsoft.com/office/drawing/2014/main" id="{A479FFE6-A3F3-047D-4B9A-1BC20503C96B}"/>
              </a:ext>
            </a:extLst>
          </p:cNvPr>
          <p:cNvPicPr>
            <a:picLocks noChangeAspect="1"/>
          </p:cNvPicPr>
          <p:nvPr/>
        </p:nvPicPr>
        <p:blipFill>
          <a:blip r:embed="rId4"/>
          <a:stretch>
            <a:fillRect/>
          </a:stretch>
        </p:blipFill>
        <p:spPr>
          <a:xfrm>
            <a:off x="4277360" y="5126355"/>
            <a:ext cx="1574800" cy="635000"/>
          </a:xfrm>
          <a:prstGeom prst="rect">
            <a:avLst/>
          </a:prstGeom>
        </p:spPr>
      </p:pic>
    </p:spTree>
    <p:extLst>
      <p:ext uri="{BB962C8B-B14F-4D97-AF65-F5344CB8AC3E}">
        <p14:creationId xmlns:p14="http://schemas.microsoft.com/office/powerpoint/2010/main" val="3988112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46DD4-915A-AF3D-1594-3CA66CC6AC68}"/>
              </a:ext>
            </a:extLst>
          </p:cNvPr>
          <p:cNvSpPr>
            <a:spLocks noGrp="1"/>
          </p:cNvSpPr>
          <p:nvPr>
            <p:ph type="title"/>
          </p:nvPr>
        </p:nvSpPr>
        <p:spPr/>
        <p:txBody>
          <a:bodyPr/>
          <a:lstStyle/>
          <a:p>
            <a:r>
              <a:rPr lang="en-CH" dirty="0"/>
              <a:t>Parameter optimization</a:t>
            </a:r>
          </a:p>
        </p:txBody>
      </p:sp>
      <p:sp>
        <p:nvSpPr>
          <p:cNvPr id="3" name="Content Placeholder 2">
            <a:extLst>
              <a:ext uri="{FF2B5EF4-FFF2-40B4-BE49-F238E27FC236}">
                <a16:creationId xmlns:a16="http://schemas.microsoft.com/office/drawing/2014/main" id="{E5B644F6-B41B-E02B-6671-92A48F6123BF}"/>
              </a:ext>
            </a:extLst>
          </p:cNvPr>
          <p:cNvSpPr>
            <a:spLocks noGrp="1"/>
          </p:cNvSpPr>
          <p:nvPr>
            <p:ph idx="1"/>
          </p:nvPr>
        </p:nvSpPr>
        <p:spPr>
          <a:xfrm>
            <a:off x="838200" y="1825625"/>
            <a:ext cx="10805160" cy="4351338"/>
          </a:xfrm>
        </p:spPr>
        <p:txBody>
          <a:bodyPr/>
          <a:lstStyle/>
          <a:p>
            <a:r>
              <a:rPr lang="en-CH" dirty="0"/>
              <a:t>To solve for these we need to do some form of gradient descent. These can be gradient free (will not be discussed) or gradient based approaches. This is similar to updating machine learning parameters, using a simple rule li</a:t>
            </a:r>
            <a:r>
              <a:rPr lang="en-GB" dirty="0" err="1"/>
              <a:t>ke</a:t>
            </a:r>
            <a:r>
              <a:rPr lang="en-CH" dirty="0"/>
              <a:t> </a:t>
            </a:r>
          </a:p>
          <a:p>
            <a:r>
              <a:rPr lang="en-CH" dirty="0"/>
              <a:t>The simplest way is via finite differences,</a:t>
            </a:r>
          </a:p>
          <a:p>
            <a:pPr marL="0" indent="0">
              <a:buNone/>
            </a:pPr>
            <a:r>
              <a:rPr lang="en-GB" dirty="0"/>
              <a:t>	but one can use any classical techniques like L-BFGS.</a:t>
            </a:r>
          </a:p>
          <a:p>
            <a:pPr marL="0" indent="0">
              <a:buNone/>
            </a:pPr>
            <a:r>
              <a:rPr lang="en-GB" dirty="0"/>
              <a:t>However the quantum computer can be used to get analytical gradients! </a:t>
            </a:r>
            <a:r>
              <a:rPr lang="en-CH" dirty="0"/>
              <a:t> </a:t>
            </a:r>
          </a:p>
        </p:txBody>
      </p:sp>
      <p:pic>
        <p:nvPicPr>
          <p:cNvPr id="5" name="Picture 4">
            <a:extLst>
              <a:ext uri="{FF2B5EF4-FFF2-40B4-BE49-F238E27FC236}">
                <a16:creationId xmlns:a16="http://schemas.microsoft.com/office/drawing/2014/main" id="{E1816D97-A243-0EE0-42C0-D05DE98AC8A3}"/>
              </a:ext>
            </a:extLst>
          </p:cNvPr>
          <p:cNvPicPr>
            <a:picLocks noChangeAspect="1"/>
          </p:cNvPicPr>
          <p:nvPr/>
        </p:nvPicPr>
        <p:blipFill>
          <a:blip r:embed="rId2"/>
          <a:stretch>
            <a:fillRect/>
          </a:stretch>
        </p:blipFill>
        <p:spPr>
          <a:xfrm>
            <a:off x="8648700" y="2954370"/>
            <a:ext cx="2273300" cy="546100"/>
          </a:xfrm>
          <a:prstGeom prst="rect">
            <a:avLst/>
          </a:prstGeom>
        </p:spPr>
      </p:pic>
      <p:pic>
        <p:nvPicPr>
          <p:cNvPr id="7" name="Picture 6">
            <a:extLst>
              <a:ext uri="{FF2B5EF4-FFF2-40B4-BE49-F238E27FC236}">
                <a16:creationId xmlns:a16="http://schemas.microsoft.com/office/drawing/2014/main" id="{51125945-8BC7-C5DA-BF50-ECF2544A8B61}"/>
              </a:ext>
            </a:extLst>
          </p:cNvPr>
          <p:cNvPicPr>
            <a:picLocks noChangeAspect="1"/>
          </p:cNvPicPr>
          <p:nvPr/>
        </p:nvPicPr>
        <p:blipFill>
          <a:blip r:embed="rId3"/>
          <a:stretch>
            <a:fillRect/>
          </a:stretch>
        </p:blipFill>
        <p:spPr>
          <a:xfrm>
            <a:off x="11140440" y="2909920"/>
            <a:ext cx="863600" cy="635000"/>
          </a:xfrm>
          <a:prstGeom prst="rect">
            <a:avLst/>
          </a:prstGeom>
        </p:spPr>
      </p:pic>
      <p:pic>
        <p:nvPicPr>
          <p:cNvPr id="9" name="Picture 8">
            <a:extLst>
              <a:ext uri="{FF2B5EF4-FFF2-40B4-BE49-F238E27FC236}">
                <a16:creationId xmlns:a16="http://schemas.microsoft.com/office/drawing/2014/main" id="{BC7B7CDC-56A2-85FE-108F-0A2EF86FDCEB}"/>
              </a:ext>
            </a:extLst>
          </p:cNvPr>
          <p:cNvPicPr>
            <a:picLocks noChangeAspect="1"/>
          </p:cNvPicPr>
          <p:nvPr/>
        </p:nvPicPr>
        <p:blipFill>
          <a:blip r:embed="rId4"/>
          <a:srcRect t="13180" b="17147"/>
          <a:stretch>
            <a:fillRect/>
          </a:stretch>
        </p:blipFill>
        <p:spPr>
          <a:xfrm>
            <a:off x="8102600" y="3635407"/>
            <a:ext cx="3365500" cy="283145"/>
          </a:xfrm>
          <a:prstGeom prst="rect">
            <a:avLst/>
          </a:prstGeom>
        </p:spPr>
      </p:pic>
    </p:spTree>
    <p:extLst>
      <p:ext uri="{BB962C8B-B14F-4D97-AF65-F5344CB8AC3E}">
        <p14:creationId xmlns:p14="http://schemas.microsoft.com/office/powerpoint/2010/main" val="2339996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A6DC3-0AA9-35DF-A30B-04B1C3DEAA4D}"/>
              </a:ext>
            </a:extLst>
          </p:cNvPr>
          <p:cNvSpPr>
            <a:spLocks noGrp="1"/>
          </p:cNvSpPr>
          <p:nvPr>
            <p:ph type="title"/>
          </p:nvPr>
        </p:nvSpPr>
        <p:spPr/>
        <p:txBody>
          <a:bodyPr/>
          <a:lstStyle/>
          <a:p>
            <a:r>
              <a:rPr lang="en-CH" dirty="0"/>
              <a:t>Parameter shift rule</a:t>
            </a:r>
          </a:p>
        </p:txBody>
      </p:sp>
      <p:sp>
        <p:nvSpPr>
          <p:cNvPr id="3" name="Content Placeholder 2">
            <a:extLst>
              <a:ext uri="{FF2B5EF4-FFF2-40B4-BE49-F238E27FC236}">
                <a16:creationId xmlns:a16="http://schemas.microsoft.com/office/drawing/2014/main" id="{A0C62320-9BB7-7E36-ADF8-0DEB88A14F02}"/>
              </a:ext>
            </a:extLst>
          </p:cNvPr>
          <p:cNvSpPr>
            <a:spLocks noGrp="1"/>
          </p:cNvSpPr>
          <p:nvPr>
            <p:ph idx="1"/>
          </p:nvPr>
        </p:nvSpPr>
        <p:spPr/>
        <p:txBody>
          <a:bodyPr/>
          <a:lstStyle/>
          <a:p>
            <a:pPr marL="0" indent="0">
              <a:buNone/>
            </a:pPr>
            <a:r>
              <a:rPr lang="en-CH" dirty="0"/>
              <a:t>It turns out that by modifying one parameter at a time in a clever way is enough to get gradients. </a:t>
            </a:r>
          </a:p>
          <a:p>
            <a:pPr marL="0" indent="0">
              <a:buNone/>
            </a:pPr>
            <a:endParaRPr lang="en-CH" dirty="0"/>
          </a:p>
          <a:p>
            <a:pPr marL="0" indent="0">
              <a:buNone/>
            </a:pPr>
            <a:endParaRPr lang="en-CH" dirty="0"/>
          </a:p>
          <a:p>
            <a:pPr marL="0" indent="0">
              <a:buNone/>
            </a:pPr>
            <a:r>
              <a:rPr lang="en-CH" dirty="0"/>
              <a:t>However this requires two runs per circuit for every single parameter and you have to measure all required expectation values at each parameter shift! </a:t>
            </a:r>
          </a:p>
        </p:txBody>
      </p:sp>
      <p:pic>
        <p:nvPicPr>
          <p:cNvPr id="5" name="Picture 4">
            <a:extLst>
              <a:ext uri="{FF2B5EF4-FFF2-40B4-BE49-F238E27FC236}">
                <a16:creationId xmlns:a16="http://schemas.microsoft.com/office/drawing/2014/main" id="{ED1DAF9C-0932-1AE4-F0C6-FCA07D342C82}"/>
              </a:ext>
            </a:extLst>
          </p:cNvPr>
          <p:cNvPicPr>
            <a:picLocks noChangeAspect="1"/>
          </p:cNvPicPr>
          <p:nvPr/>
        </p:nvPicPr>
        <p:blipFill>
          <a:blip r:embed="rId2"/>
          <a:stretch>
            <a:fillRect/>
          </a:stretch>
        </p:blipFill>
        <p:spPr>
          <a:xfrm>
            <a:off x="3868503" y="2806492"/>
            <a:ext cx="3225800" cy="558800"/>
          </a:xfrm>
          <a:prstGeom prst="rect">
            <a:avLst/>
          </a:prstGeom>
        </p:spPr>
      </p:pic>
      <p:pic>
        <p:nvPicPr>
          <p:cNvPr id="7" name="Picture 6">
            <a:extLst>
              <a:ext uri="{FF2B5EF4-FFF2-40B4-BE49-F238E27FC236}">
                <a16:creationId xmlns:a16="http://schemas.microsoft.com/office/drawing/2014/main" id="{BC2C80BA-6D32-D7C8-C939-88911EEC36C0}"/>
              </a:ext>
            </a:extLst>
          </p:cNvPr>
          <p:cNvPicPr>
            <a:picLocks noChangeAspect="1"/>
          </p:cNvPicPr>
          <p:nvPr/>
        </p:nvPicPr>
        <p:blipFill>
          <a:blip r:embed="rId3"/>
          <a:stretch>
            <a:fillRect/>
          </a:stretch>
        </p:blipFill>
        <p:spPr>
          <a:xfrm>
            <a:off x="7624997" y="2993244"/>
            <a:ext cx="1828800" cy="368300"/>
          </a:xfrm>
          <a:prstGeom prst="rect">
            <a:avLst/>
          </a:prstGeom>
        </p:spPr>
      </p:pic>
    </p:spTree>
    <p:extLst>
      <p:ext uri="{BB962C8B-B14F-4D97-AF65-F5344CB8AC3E}">
        <p14:creationId xmlns:p14="http://schemas.microsoft.com/office/powerpoint/2010/main" val="1866242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8E165-7A4F-B428-BAA4-B92616E34274}"/>
              </a:ext>
            </a:extLst>
          </p:cNvPr>
          <p:cNvSpPr>
            <a:spLocks noGrp="1"/>
          </p:cNvSpPr>
          <p:nvPr>
            <p:ph type="title"/>
          </p:nvPr>
        </p:nvSpPr>
        <p:spPr/>
        <p:txBody>
          <a:bodyPr/>
          <a:lstStyle/>
          <a:p>
            <a:r>
              <a:rPr lang="en-CH" dirty="0"/>
              <a:t>Variational Quantum Eigensolver</a:t>
            </a:r>
          </a:p>
        </p:txBody>
      </p:sp>
      <p:sp>
        <p:nvSpPr>
          <p:cNvPr id="3" name="Content Placeholder 2">
            <a:extLst>
              <a:ext uri="{FF2B5EF4-FFF2-40B4-BE49-F238E27FC236}">
                <a16:creationId xmlns:a16="http://schemas.microsoft.com/office/drawing/2014/main" id="{34F50ED1-B4C8-26B1-B014-E350B67C46FF}"/>
              </a:ext>
            </a:extLst>
          </p:cNvPr>
          <p:cNvSpPr>
            <a:spLocks noGrp="1"/>
          </p:cNvSpPr>
          <p:nvPr>
            <p:ph idx="1"/>
          </p:nvPr>
        </p:nvSpPr>
        <p:spPr>
          <a:xfrm>
            <a:off x="494691" y="1595106"/>
            <a:ext cx="10515600" cy="4351338"/>
          </a:xfrm>
        </p:spPr>
        <p:txBody>
          <a:bodyPr/>
          <a:lstStyle/>
          <a:p>
            <a:r>
              <a:rPr lang="en-CH" dirty="0"/>
              <a:t>If you combine all we talked about in full generality we get the VQE, which is the first NISQ algorithm used to solve for hydrogen.  </a:t>
            </a:r>
          </a:p>
        </p:txBody>
      </p:sp>
      <p:pic>
        <p:nvPicPr>
          <p:cNvPr id="4" name="Picture 3" descr="Text&#10;&#10;Description automatically generated">
            <a:extLst>
              <a:ext uri="{FF2B5EF4-FFF2-40B4-BE49-F238E27FC236}">
                <a16:creationId xmlns:a16="http://schemas.microsoft.com/office/drawing/2014/main" id="{DA5F5DB4-4D61-0CD1-35B5-FE9E7DFDF5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1999" y="3268790"/>
            <a:ext cx="9389880" cy="3589210"/>
          </a:xfrm>
          <a:prstGeom prst="rect">
            <a:avLst/>
          </a:prstGeom>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3B508FBF-0551-E98F-BA5E-FAAA983410E4}"/>
                  </a:ext>
                </a:extLst>
              </p:cNvPr>
              <p:cNvSpPr txBox="1"/>
              <p:nvPr/>
            </p:nvSpPr>
            <p:spPr>
              <a:xfrm>
                <a:off x="-2249260" y="4206876"/>
                <a:ext cx="7199744" cy="10772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200" b="0" i="1" u="none" strike="noStrike" smtClean="0">
                              <a:solidFill>
                                <a:srgbClr val="000000"/>
                              </a:solidFill>
                              <a:effectLst/>
                              <a:latin typeface="Cambria Math" panose="02040503050406030204" pitchFamily="18" charset="0"/>
                            </a:rPr>
                          </m:ctrlPr>
                        </m:dPr>
                        <m:e>
                          <m:r>
                            <a:rPr lang="en-US" sz="3200" b="0" i="1" u="none" strike="noStrike" smtClean="0">
                              <a:solidFill>
                                <a:srgbClr val="000000"/>
                              </a:solidFill>
                              <a:effectLst/>
                              <a:latin typeface="Cambria Math" panose="02040503050406030204" pitchFamily="18" charset="0"/>
                            </a:rPr>
                            <m:t>𝜓</m:t>
                          </m:r>
                          <m:d>
                            <m:dPr>
                              <m:begChr m:val="|"/>
                              <m:endChr m:val="|"/>
                              <m:ctrlPr>
                                <a:rPr lang="en-US" sz="3200" b="0" i="1" u="none" strike="noStrike" smtClean="0">
                                  <a:solidFill>
                                    <a:srgbClr val="000000"/>
                                  </a:solidFill>
                                  <a:effectLst/>
                                  <a:latin typeface="Cambria Math" panose="02040503050406030204" pitchFamily="18" charset="0"/>
                                </a:rPr>
                              </m:ctrlPr>
                            </m:dPr>
                            <m:e>
                              <m:r>
                                <a:rPr lang="en-US" sz="3200" b="0" i="1" u="none" strike="noStrike" smtClean="0">
                                  <a:solidFill>
                                    <a:srgbClr val="000000"/>
                                  </a:solidFill>
                                  <a:effectLst/>
                                  <a:latin typeface="Cambria Math" panose="02040503050406030204" pitchFamily="18" charset="0"/>
                                </a:rPr>
                                <m:t>𝐻</m:t>
                              </m:r>
                            </m:e>
                          </m:d>
                          <m:r>
                            <a:rPr lang="en-US" sz="3200" b="0" i="1" u="none" strike="noStrike" smtClean="0">
                              <a:solidFill>
                                <a:srgbClr val="000000"/>
                              </a:solidFill>
                              <a:effectLst/>
                              <a:latin typeface="Cambria Math" panose="02040503050406030204" pitchFamily="18" charset="0"/>
                            </a:rPr>
                            <m:t>𝜓</m:t>
                          </m:r>
                        </m:e>
                      </m:d>
                      <m:r>
                        <a:rPr lang="en-US" sz="3200" b="0" i="1" u="none" strike="noStrike" smtClean="0">
                          <a:solidFill>
                            <a:srgbClr val="000000"/>
                          </a:solidFill>
                          <a:effectLst/>
                          <a:latin typeface="Cambria Math" panose="02040503050406030204" pitchFamily="18" charset="0"/>
                        </a:rPr>
                        <m:t>≥</m:t>
                      </m:r>
                    </m:oMath>
                  </m:oMathPara>
                </a14:m>
                <a:endParaRPr lang="en-US" sz="3200" b="0" i="1" u="none" strike="noStrike" dirty="0">
                  <a:solidFill>
                    <a:srgbClr val="000000"/>
                  </a:solidFill>
                  <a:effectLst/>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d>
                        <m:dPr>
                          <m:begChr m:val="⟨"/>
                          <m:endChr m:val="|"/>
                          <m:ctrlPr>
                            <a:rPr lang="en-US" sz="3200" b="0" i="1" u="none" strike="noStrike" smtClean="0">
                              <a:solidFill>
                                <a:srgbClr val="000000"/>
                              </a:solidFill>
                              <a:effectLst/>
                              <a:latin typeface="Cambria Math" panose="02040503050406030204" pitchFamily="18" charset="0"/>
                            </a:rPr>
                          </m:ctrlPr>
                        </m:dPr>
                        <m:e>
                          <m:sSub>
                            <m:sSubPr>
                              <m:ctrlPr>
                                <a:rPr lang="en-US" sz="3200" b="0" i="1" u="none" strike="noStrike" smtClean="0">
                                  <a:solidFill>
                                    <a:srgbClr val="000000"/>
                                  </a:solidFill>
                                  <a:effectLst/>
                                  <a:latin typeface="Cambria Math" panose="02040503050406030204" pitchFamily="18" charset="0"/>
                                </a:rPr>
                              </m:ctrlPr>
                            </m:sSubPr>
                            <m:e>
                              <m:r>
                                <a:rPr lang="en-US" sz="3200" b="0" i="1" u="none" strike="noStrike" smtClean="0">
                                  <a:solidFill>
                                    <a:srgbClr val="000000"/>
                                  </a:solidFill>
                                  <a:effectLst/>
                                  <a:latin typeface="Cambria Math" panose="02040503050406030204" pitchFamily="18" charset="0"/>
                                </a:rPr>
                                <m:t>𝜓</m:t>
                              </m:r>
                            </m:e>
                            <m:sub>
                              <m:r>
                                <a:rPr lang="en-US" sz="3200" b="0" i="1" u="none" strike="noStrike" smtClean="0">
                                  <a:solidFill>
                                    <a:srgbClr val="000000"/>
                                  </a:solidFill>
                                  <a:effectLst/>
                                  <a:latin typeface="Cambria Math" panose="02040503050406030204" pitchFamily="18" charset="0"/>
                                </a:rPr>
                                <m:t>0</m:t>
                              </m:r>
                            </m:sub>
                          </m:sSub>
                        </m:e>
                      </m:d>
                      <m:r>
                        <a:rPr lang="en-US" sz="3200" b="0" i="1" u="none" strike="noStrike" smtClean="0">
                          <a:solidFill>
                            <a:srgbClr val="000000"/>
                          </a:solidFill>
                          <a:effectLst/>
                          <a:latin typeface="Cambria Math" panose="02040503050406030204" pitchFamily="18" charset="0"/>
                        </a:rPr>
                        <m:t>𝐻</m:t>
                      </m:r>
                      <m:r>
                        <a:rPr lang="en-US" sz="3200" i="1">
                          <a:solidFill>
                            <a:srgbClr val="000000"/>
                          </a:solidFill>
                          <a:latin typeface="Cambria Math" panose="02040503050406030204" pitchFamily="18" charset="0"/>
                        </a:rPr>
                        <m:t>|</m:t>
                      </m:r>
                      <m:sSub>
                        <m:sSubPr>
                          <m:ctrlPr>
                            <a:rPr lang="en-US" sz="3200" i="1">
                              <a:solidFill>
                                <a:srgbClr val="000000"/>
                              </a:solidFill>
                              <a:latin typeface="Cambria Math" panose="02040503050406030204" pitchFamily="18" charset="0"/>
                            </a:rPr>
                          </m:ctrlPr>
                        </m:sSubPr>
                        <m:e>
                          <m:r>
                            <a:rPr lang="en-US" sz="3200" i="1">
                              <a:solidFill>
                                <a:srgbClr val="000000"/>
                              </a:solidFill>
                              <a:latin typeface="Cambria Math" panose="02040503050406030204" pitchFamily="18" charset="0"/>
                            </a:rPr>
                            <m:t>𝜓</m:t>
                          </m:r>
                        </m:e>
                        <m:sub>
                          <m:r>
                            <a:rPr lang="en-US" sz="3200" i="1">
                              <a:solidFill>
                                <a:srgbClr val="000000"/>
                              </a:solidFill>
                              <a:latin typeface="Cambria Math" panose="02040503050406030204" pitchFamily="18" charset="0"/>
                            </a:rPr>
                            <m:t>0</m:t>
                          </m:r>
                        </m:sub>
                      </m:sSub>
                      <m:r>
                        <a:rPr lang="en-US" sz="3200" i="1">
                          <a:solidFill>
                            <a:srgbClr val="000000"/>
                          </a:solidFill>
                          <a:latin typeface="Cambria Math" panose="02040503050406030204" pitchFamily="18" charset="0"/>
                        </a:rPr>
                        <m:t>⟩</m:t>
                      </m:r>
                    </m:oMath>
                  </m:oMathPara>
                </a14:m>
                <a:br>
                  <a:rPr lang="en-US" sz="3200" dirty="0">
                    <a:solidFill>
                      <a:srgbClr val="000000"/>
                    </a:solidFill>
                    <a:latin typeface="Century Schoolbook" panose="02040604050505020304" pitchFamily="18" charset="0"/>
                  </a:rPr>
                </a:br>
                <a:endParaRPr lang="en-US" sz="3200" dirty="0">
                  <a:latin typeface="Century Schoolbook" panose="02040604050505020304" pitchFamily="18" charset="0"/>
                </a:endParaRPr>
              </a:p>
            </p:txBody>
          </p:sp>
        </mc:Choice>
        <mc:Fallback>
          <p:sp>
            <p:nvSpPr>
              <p:cNvPr id="5" name="TextBox 4">
                <a:extLst>
                  <a:ext uri="{FF2B5EF4-FFF2-40B4-BE49-F238E27FC236}">
                    <a16:creationId xmlns:a16="http://schemas.microsoft.com/office/drawing/2014/main" id="{3B508FBF-0551-E98F-BA5E-FAAA983410E4}"/>
                  </a:ext>
                </a:extLst>
              </p:cNvPr>
              <p:cNvSpPr txBox="1">
                <a:spLocks noRot="1" noChangeAspect="1" noMove="1" noResize="1" noEditPoints="1" noAdjustHandles="1" noChangeArrowheads="1" noChangeShapeType="1" noTextEdit="1"/>
              </p:cNvSpPr>
              <p:nvPr/>
            </p:nvSpPr>
            <p:spPr>
              <a:xfrm>
                <a:off x="-2249260" y="4206876"/>
                <a:ext cx="7199744" cy="1077283"/>
              </a:xfrm>
              <a:prstGeom prst="rect">
                <a:avLst/>
              </a:prstGeom>
              <a:blipFill>
                <a:blip r:embed="rId3"/>
                <a:stretch>
                  <a:fillRect b="-11628"/>
                </a:stretch>
              </a:blipFill>
            </p:spPr>
            <p:txBody>
              <a:bodyPr/>
              <a:lstStyle/>
              <a:p>
                <a:r>
                  <a:rPr lang="en-CH">
                    <a:noFill/>
                  </a:rPr>
                  <a:t> </a:t>
                </a:r>
              </a:p>
            </p:txBody>
          </p:sp>
        </mc:Fallback>
      </mc:AlternateContent>
    </p:spTree>
    <p:extLst>
      <p:ext uri="{BB962C8B-B14F-4D97-AF65-F5344CB8AC3E}">
        <p14:creationId xmlns:p14="http://schemas.microsoft.com/office/powerpoint/2010/main" val="3840592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A0712-88B6-96DB-9AF2-AB0598C0825B}"/>
              </a:ext>
            </a:extLst>
          </p:cNvPr>
          <p:cNvSpPr>
            <a:spLocks noGrp="1"/>
          </p:cNvSpPr>
          <p:nvPr>
            <p:ph type="title"/>
          </p:nvPr>
        </p:nvSpPr>
        <p:spPr>
          <a:xfrm>
            <a:off x="0" y="365125"/>
            <a:ext cx="12192000" cy="1325563"/>
          </a:xfrm>
        </p:spPr>
        <p:txBody>
          <a:bodyPr/>
          <a:lstStyle/>
          <a:p>
            <a:r>
              <a:rPr lang="en-GB" dirty="0"/>
              <a:t>Quantum Approximate Optimization Algorithm - </a:t>
            </a:r>
            <a:r>
              <a:rPr lang="en-CH" dirty="0"/>
              <a:t>QAOA</a:t>
            </a:r>
          </a:p>
        </p:txBody>
      </p:sp>
      <p:sp>
        <p:nvSpPr>
          <p:cNvPr id="3" name="Content Placeholder 2">
            <a:extLst>
              <a:ext uri="{FF2B5EF4-FFF2-40B4-BE49-F238E27FC236}">
                <a16:creationId xmlns:a16="http://schemas.microsoft.com/office/drawing/2014/main" id="{78CCFAEC-418D-B8EF-2383-4BD5BA1FD6CE}"/>
              </a:ext>
            </a:extLst>
          </p:cNvPr>
          <p:cNvSpPr>
            <a:spLocks noGrp="1"/>
          </p:cNvSpPr>
          <p:nvPr>
            <p:ph idx="1"/>
          </p:nvPr>
        </p:nvSpPr>
        <p:spPr/>
        <p:txBody>
          <a:bodyPr/>
          <a:lstStyle/>
          <a:p>
            <a:r>
              <a:rPr lang="en-CH" dirty="0"/>
              <a:t>One of the few NISQ algorithms with analytical results. From a complexity theory lens – the algorithm collapses the polynomial hierarchy, which could mean that advantage could be found. </a:t>
            </a:r>
          </a:p>
          <a:p>
            <a:r>
              <a:rPr lang="en-CH" dirty="0"/>
              <a:t>The types of problems that it is good for are those where you are searching for an optimal bitstring – so in a way it is a conceptual mix of Grover’s search and the quantum adiabatic algorhithm </a:t>
            </a:r>
          </a:p>
        </p:txBody>
      </p:sp>
    </p:spTree>
    <p:extLst>
      <p:ext uri="{BB962C8B-B14F-4D97-AF65-F5344CB8AC3E}">
        <p14:creationId xmlns:p14="http://schemas.microsoft.com/office/powerpoint/2010/main" val="2989422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0902E-5120-6370-E9B0-0388EE51AD87}"/>
              </a:ext>
            </a:extLst>
          </p:cNvPr>
          <p:cNvSpPr>
            <a:spLocks noGrp="1"/>
          </p:cNvSpPr>
          <p:nvPr>
            <p:ph type="title"/>
          </p:nvPr>
        </p:nvSpPr>
        <p:spPr/>
        <p:txBody>
          <a:bodyPr/>
          <a:lstStyle/>
          <a:p>
            <a:r>
              <a:rPr lang="en-CH" dirty="0"/>
              <a:t>The algorithm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69E11C2-218C-4925-1F99-B8EB571A9129}"/>
                  </a:ext>
                </a:extLst>
              </p:cNvPr>
              <p:cNvSpPr>
                <a:spLocks noGrp="1"/>
              </p:cNvSpPr>
              <p:nvPr>
                <p:ph idx="1"/>
              </p:nvPr>
            </p:nvSpPr>
            <p:spPr>
              <a:xfrm>
                <a:off x="838199" y="1825625"/>
                <a:ext cx="10793819" cy="4351338"/>
              </a:xfrm>
            </p:spPr>
            <p:txBody>
              <a:bodyPr/>
              <a:lstStyle/>
              <a:p>
                <a:pPr marL="514350" indent="-514350">
                  <a:buAutoNum type="arabicPeriod"/>
                </a:pPr>
                <a:r>
                  <a:rPr lang="en-CH" dirty="0"/>
                  <a:t>Define a </a:t>
                </a:r>
                <a:r>
                  <a:rPr lang="en-CH" b="1" dirty="0"/>
                  <a:t>C</a:t>
                </a:r>
                <a:r>
                  <a:rPr lang="en-CH" dirty="0"/>
                  <a:t>ost and </a:t>
                </a:r>
                <a:r>
                  <a:rPr lang="en-CH" b="1" dirty="0"/>
                  <a:t>M</a:t>
                </a:r>
                <a:r>
                  <a:rPr lang="en-CH" dirty="0"/>
                  <a:t>ixer Hamiltonian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𝐶</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𝑀</m:t>
                        </m:r>
                      </m:sub>
                    </m:sSub>
                  </m:oMath>
                </a14:m>
                <a:r>
                  <a:rPr lang="en-CH" dirty="0"/>
                  <a:t> and construct their circuits via a parameterized Suzuki-Trotter expansion.</a:t>
                </a:r>
              </a:p>
              <a:p>
                <a:pPr marL="514350" indent="-514350">
                  <a:buAutoNum type="arabicPeriod"/>
                </a:pPr>
                <a:endParaRPr lang="en-CH" dirty="0"/>
              </a:p>
              <a:p>
                <a:pPr marL="514350" indent="-514350">
                  <a:buAutoNum type="arabicPeriod"/>
                </a:pPr>
                <a:endParaRPr lang="en-CH" dirty="0"/>
              </a:p>
              <a:p>
                <a:pPr marL="514350" indent="-514350">
                  <a:buAutoNum type="arabicPeriod"/>
                </a:pPr>
                <a:r>
                  <a:rPr lang="en-CH" dirty="0"/>
                  <a:t> Now layer these with n layers, assigning each layer a individually tunable parameter</a:t>
                </a:r>
              </a:p>
              <a:p>
                <a:pPr marL="514350" indent="-514350">
                  <a:buAutoNum type="arabicPeriod"/>
                </a:pPr>
                <a:endParaRPr lang="en-CH" dirty="0"/>
              </a:p>
              <a:p>
                <a:pPr marL="514350" indent="-514350">
                  <a:buAutoNum type="arabicPeriod"/>
                </a:pPr>
                <a:r>
                  <a:rPr lang="en-CH" dirty="0"/>
                  <a:t>Optimize</a:t>
                </a:r>
              </a:p>
            </p:txBody>
          </p:sp>
        </mc:Choice>
        <mc:Fallback>
          <p:sp>
            <p:nvSpPr>
              <p:cNvPr id="3" name="Content Placeholder 2">
                <a:extLst>
                  <a:ext uri="{FF2B5EF4-FFF2-40B4-BE49-F238E27FC236}">
                    <a16:creationId xmlns:a16="http://schemas.microsoft.com/office/drawing/2014/main" id="{D69E11C2-218C-4925-1F99-B8EB571A9129}"/>
                  </a:ext>
                </a:extLst>
              </p:cNvPr>
              <p:cNvSpPr>
                <a:spLocks noGrp="1" noRot="1" noChangeAspect="1" noMove="1" noResize="1" noEditPoints="1" noAdjustHandles="1" noChangeArrowheads="1" noChangeShapeType="1" noTextEdit="1"/>
              </p:cNvSpPr>
              <p:nvPr>
                <p:ph idx="1"/>
              </p:nvPr>
            </p:nvSpPr>
            <p:spPr>
              <a:xfrm>
                <a:off x="838199" y="1825625"/>
                <a:ext cx="10793819" cy="4351338"/>
              </a:xfrm>
              <a:blipFill>
                <a:blip r:embed="rId2"/>
                <a:stretch>
                  <a:fillRect l="-1058" t="-2616"/>
                </a:stretch>
              </a:blipFill>
            </p:spPr>
            <p:txBody>
              <a:bodyPr/>
              <a:lstStyle/>
              <a:p>
                <a:r>
                  <a:rPr lang="en-CH">
                    <a:noFill/>
                  </a:rPr>
                  <a:t> </a:t>
                </a:r>
              </a:p>
            </p:txBody>
          </p:sp>
        </mc:Fallback>
      </mc:AlternateContent>
      <p:pic>
        <p:nvPicPr>
          <p:cNvPr id="5" name="Picture 4" descr="A black text on a white background&#10;&#10;AI-generated content may be incorrect.">
            <a:extLst>
              <a:ext uri="{FF2B5EF4-FFF2-40B4-BE49-F238E27FC236}">
                <a16:creationId xmlns:a16="http://schemas.microsoft.com/office/drawing/2014/main" id="{9112EFFE-4DE6-F778-1D29-9FF63C0A8403}"/>
              </a:ext>
            </a:extLst>
          </p:cNvPr>
          <p:cNvPicPr>
            <a:picLocks noChangeAspect="1"/>
          </p:cNvPicPr>
          <p:nvPr/>
        </p:nvPicPr>
        <p:blipFill>
          <a:blip r:embed="rId3"/>
          <a:stretch>
            <a:fillRect/>
          </a:stretch>
        </p:blipFill>
        <p:spPr>
          <a:xfrm>
            <a:off x="6096000" y="2844800"/>
            <a:ext cx="1498600" cy="685800"/>
          </a:xfrm>
          <a:prstGeom prst="rect">
            <a:avLst/>
          </a:prstGeom>
        </p:spPr>
      </p:pic>
      <p:pic>
        <p:nvPicPr>
          <p:cNvPr id="7" name="Picture 6" descr="A black text on a white background&#10;&#10;AI-generated content may be incorrect.">
            <a:extLst>
              <a:ext uri="{FF2B5EF4-FFF2-40B4-BE49-F238E27FC236}">
                <a16:creationId xmlns:a16="http://schemas.microsoft.com/office/drawing/2014/main" id="{F5280EBB-68B7-24E2-3C09-56C5E38558B0}"/>
              </a:ext>
            </a:extLst>
          </p:cNvPr>
          <p:cNvPicPr>
            <a:picLocks noChangeAspect="1"/>
          </p:cNvPicPr>
          <p:nvPr/>
        </p:nvPicPr>
        <p:blipFill>
          <a:blip r:embed="rId4"/>
          <a:stretch>
            <a:fillRect/>
          </a:stretch>
        </p:blipFill>
        <p:spPr>
          <a:xfrm>
            <a:off x="3436827" y="2730500"/>
            <a:ext cx="1549400" cy="698500"/>
          </a:xfrm>
          <a:prstGeom prst="rect">
            <a:avLst/>
          </a:prstGeom>
        </p:spPr>
      </p:pic>
      <p:pic>
        <p:nvPicPr>
          <p:cNvPr id="9" name="Picture 8">
            <a:extLst>
              <a:ext uri="{FF2B5EF4-FFF2-40B4-BE49-F238E27FC236}">
                <a16:creationId xmlns:a16="http://schemas.microsoft.com/office/drawing/2014/main" id="{F2B87376-3923-43E6-5C6E-EF743B903DF8}"/>
              </a:ext>
            </a:extLst>
          </p:cNvPr>
          <p:cNvPicPr>
            <a:picLocks noChangeAspect="1"/>
          </p:cNvPicPr>
          <p:nvPr/>
        </p:nvPicPr>
        <p:blipFill>
          <a:blip r:embed="rId5"/>
          <a:stretch>
            <a:fillRect/>
          </a:stretch>
        </p:blipFill>
        <p:spPr>
          <a:xfrm>
            <a:off x="2771109" y="4637881"/>
            <a:ext cx="7486639" cy="685799"/>
          </a:xfrm>
          <a:prstGeom prst="rect">
            <a:avLst/>
          </a:prstGeom>
        </p:spPr>
      </p:pic>
    </p:spTree>
    <p:extLst>
      <p:ext uri="{BB962C8B-B14F-4D97-AF65-F5344CB8AC3E}">
        <p14:creationId xmlns:p14="http://schemas.microsoft.com/office/powerpoint/2010/main" val="700371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93E9-1D6E-137B-EDFF-AB41BE7AA6D2}"/>
              </a:ext>
            </a:extLst>
          </p:cNvPr>
          <p:cNvSpPr>
            <a:spLocks noGrp="1"/>
          </p:cNvSpPr>
          <p:nvPr>
            <p:ph type="title"/>
          </p:nvPr>
        </p:nvSpPr>
        <p:spPr/>
        <p:txBody>
          <a:bodyPr/>
          <a:lstStyle/>
          <a:p>
            <a:r>
              <a:rPr lang="en-CH" dirty="0"/>
              <a:t>QML</a:t>
            </a:r>
          </a:p>
        </p:txBody>
      </p:sp>
      <p:sp>
        <p:nvSpPr>
          <p:cNvPr id="3" name="Content Placeholder 2">
            <a:extLst>
              <a:ext uri="{FF2B5EF4-FFF2-40B4-BE49-F238E27FC236}">
                <a16:creationId xmlns:a16="http://schemas.microsoft.com/office/drawing/2014/main" id="{6332F42D-3943-F048-F379-0B93C4CA4A08}"/>
              </a:ext>
            </a:extLst>
          </p:cNvPr>
          <p:cNvSpPr>
            <a:spLocks noGrp="1"/>
          </p:cNvSpPr>
          <p:nvPr>
            <p:ph idx="1"/>
          </p:nvPr>
        </p:nvSpPr>
        <p:spPr/>
        <p:txBody>
          <a:bodyPr/>
          <a:lstStyle/>
          <a:p>
            <a:r>
              <a:rPr lang="en-CH" dirty="0"/>
              <a:t>QML is much too wide to properly cover, but we can make some distincitons with what part(s) is(are) quantum.</a:t>
            </a:r>
          </a:p>
          <a:p>
            <a:endParaRPr lang="en-CH" dirty="0"/>
          </a:p>
          <a:p>
            <a:pPr marL="228600" lvl="1">
              <a:spcBef>
                <a:spcPts val="1000"/>
              </a:spcBef>
            </a:pPr>
            <a:endParaRPr lang="en-CH" dirty="0"/>
          </a:p>
          <a:p>
            <a:endParaRPr lang="en-CH" dirty="0"/>
          </a:p>
          <a:p>
            <a:pPr marL="457200" lvl="1" indent="0">
              <a:buNone/>
            </a:pPr>
            <a:endParaRPr lang="en-GB" dirty="0"/>
          </a:p>
          <a:p>
            <a:pPr marL="457200" lvl="1" indent="0">
              <a:buNone/>
            </a:pPr>
            <a:endParaRPr lang="en-GB" dirty="0"/>
          </a:p>
        </p:txBody>
      </p:sp>
      <p:pic>
        <p:nvPicPr>
          <p:cNvPr id="5" name="Picture 4">
            <a:extLst>
              <a:ext uri="{FF2B5EF4-FFF2-40B4-BE49-F238E27FC236}">
                <a16:creationId xmlns:a16="http://schemas.microsoft.com/office/drawing/2014/main" id="{FEF146A5-3C36-B521-893A-CAB0FA308FF2}"/>
              </a:ext>
            </a:extLst>
          </p:cNvPr>
          <p:cNvPicPr>
            <a:picLocks noChangeAspect="1"/>
          </p:cNvPicPr>
          <p:nvPr/>
        </p:nvPicPr>
        <p:blipFill>
          <a:blip r:embed="rId2"/>
          <a:stretch>
            <a:fillRect/>
          </a:stretch>
        </p:blipFill>
        <p:spPr>
          <a:xfrm>
            <a:off x="3495489" y="2853642"/>
            <a:ext cx="4307037" cy="4153214"/>
          </a:xfrm>
          <a:prstGeom prst="rect">
            <a:avLst/>
          </a:prstGeom>
        </p:spPr>
      </p:pic>
    </p:spTree>
    <p:extLst>
      <p:ext uri="{BB962C8B-B14F-4D97-AF65-F5344CB8AC3E}">
        <p14:creationId xmlns:p14="http://schemas.microsoft.com/office/powerpoint/2010/main" val="2223827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480CD-1F67-C0F1-9B5E-C434ABF6FB2F}"/>
              </a:ext>
            </a:extLst>
          </p:cNvPr>
          <p:cNvSpPr>
            <a:spLocks noGrp="1"/>
          </p:cNvSpPr>
          <p:nvPr>
            <p:ph type="title"/>
          </p:nvPr>
        </p:nvSpPr>
        <p:spPr/>
        <p:txBody>
          <a:bodyPr/>
          <a:lstStyle/>
          <a:p>
            <a:r>
              <a:rPr lang="en-CH" dirty="0"/>
              <a:t>Some examples</a:t>
            </a:r>
          </a:p>
        </p:txBody>
      </p:sp>
      <p:sp>
        <p:nvSpPr>
          <p:cNvPr id="3" name="Content Placeholder 2">
            <a:extLst>
              <a:ext uri="{FF2B5EF4-FFF2-40B4-BE49-F238E27FC236}">
                <a16:creationId xmlns:a16="http://schemas.microsoft.com/office/drawing/2014/main" id="{2A9FD047-B9DA-FA85-D2CC-8F0349CC43DA}"/>
              </a:ext>
            </a:extLst>
          </p:cNvPr>
          <p:cNvSpPr>
            <a:spLocks noGrp="1"/>
          </p:cNvSpPr>
          <p:nvPr>
            <p:ph idx="1"/>
          </p:nvPr>
        </p:nvSpPr>
        <p:spPr>
          <a:xfrm>
            <a:off x="838200" y="1318438"/>
            <a:ext cx="10515600" cy="5539562"/>
          </a:xfrm>
        </p:spPr>
        <p:txBody>
          <a:bodyPr>
            <a:normAutofit lnSpcReduction="10000"/>
          </a:bodyPr>
          <a:lstStyle/>
          <a:p>
            <a:r>
              <a:rPr lang="en-CH" dirty="0"/>
              <a:t>Variational classifiers are just a </a:t>
            </a:r>
            <a:r>
              <a:rPr lang="en-CH" sz="2400" dirty="0">
                <a:solidFill>
                  <a:prstClr val="black"/>
                </a:solidFill>
              </a:rPr>
              <a:t>VQA that is trained to output a </a:t>
            </a:r>
          </a:p>
          <a:p>
            <a:pPr marL="457200" lvl="1" indent="0">
              <a:buNone/>
              <a:defRPr/>
            </a:pPr>
            <a:r>
              <a:rPr lang="en-GB" dirty="0">
                <a:solidFill>
                  <a:prstClr val="black"/>
                </a:solidFill>
              </a:rPr>
              <a:t>classification bitstring</a:t>
            </a:r>
            <a:endParaRPr lang="en-CH" dirty="0">
              <a:solidFill>
                <a:prstClr val="black"/>
              </a:solidFill>
            </a:endParaRPr>
          </a:p>
          <a:p>
            <a:r>
              <a:rPr lang="en-CH" dirty="0"/>
              <a:t>Data reuploading classifiers are ones that take advantage of the fact that one can use a single qubit with arbitrary dimensional data and use it as a universal classifier (Perez et al., </a:t>
            </a:r>
            <a:r>
              <a:rPr lang="en-GB" dirty="0">
                <a:hlinkClick r:id="rId2"/>
              </a:rPr>
              <a:t>https://arxiv.org/abs/1907.02085</a:t>
            </a:r>
            <a:r>
              <a:rPr lang="en-GB" dirty="0"/>
              <a:t>) </a:t>
            </a:r>
          </a:p>
          <a:p>
            <a:r>
              <a:rPr lang="en-CH" dirty="0"/>
              <a:t>Quantum reservoir computing </a:t>
            </a:r>
            <a:r>
              <a:rPr lang="en-GB" dirty="0"/>
              <a:t>is the quantum version of reservoir computing, where the quantum computer acts as a non-linear ‘reservoir’ whose inputs are tuned so that it can produce time series. </a:t>
            </a:r>
          </a:p>
          <a:p>
            <a:r>
              <a:rPr lang="en-CH" dirty="0"/>
              <a:t>Many basic ML architectures have analogues on quantum computers. </a:t>
            </a:r>
          </a:p>
          <a:p>
            <a:r>
              <a:rPr lang="en-CH" dirty="0"/>
              <a:t>There is no proof that these will be better than classical. </a:t>
            </a:r>
          </a:p>
        </p:txBody>
      </p:sp>
    </p:spTree>
    <p:extLst>
      <p:ext uri="{BB962C8B-B14F-4D97-AF65-F5344CB8AC3E}">
        <p14:creationId xmlns:p14="http://schemas.microsoft.com/office/powerpoint/2010/main" val="1917126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2E441-874A-575C-6F0B-F0A6AC83B85E}"/>
              </a:ext>
            </a:extLst>
          </p:cNvPr>
          <p:cNvSpPr>
            <a:spLocks noGrp="1"/>
          </p:cNvSpPr>
          <p:nvPr>
            <p:ph type="title"/>
          </p:nvPr>
        </p:nvSpPr>
        <p:spPr/>
        <p:txBody>
          <a:bodyPr/>
          <a:lstStyle/>
          <a:p>
            <a:r>
              <a:rPr lang="en-CH" dirty="0"/>
              <a:t>Theoretical Limits – Barren Plateaus</a:t>
            </a:r>
          </a:p>
        </p:txBody>
      </p:sp>
      <p:sp>
        <p:nvSpPr>
          <p:cNvPr id="3" name="Content Placeholder 2">
            <a:extLst>
              <a:ext uri="{FF2B5EF4-FFF2-40B4-BE49-F238E27FC236}">
                <a16:creationId xmlns:a16="http://schemas.microsoft.com/office/drawing/2014/main" id="{36C23C58-3D27-5868-A9AA-3926E7E0892F}"/>
              </a:ext>
            </a:extLst>
          </p:cNvPr>
          <p:cNvSpPr>
            <a:spLocks noGrp="1"/>
          </p:cNvSpPr>
          <p:nvPr>
            <p:ph idx="1"/>
          </p:nvPr>
        </p:nvSpPr>
        <p:spPr/>
        <p:txBody>
          <a:bodyPr>
            <a:normAutofit lnSpcReduction="10000"/>
          </a:bodyPr>
          <a:lstStyle/>
          <a:p>
            <a:r>
              <a:rPr lang="en-CH" dirty="0"/>
              <a:t>We touched on this – there are two types</a:t>
            </a:r>
          </a:p>
          <a:p>
            <a:pPr lvl="1"/>
            <a:r>
              <a:rPr lang="en-CH" dirty="0"/>
              <a:t>Noise induced</a:t>
            </a:r>
          </a:p>
          <a:p>
            <a:pPr lvl="1"/>
            <a:r>
              <a:rPr lang="en-CH" dirty="0"/>
              <a:t>Ansatz induced</a:t>
            </a:r>
          </a:p>
          <a:p>
            <a:r>
              <a:rPr lang="en-CH" dirty="0"/>
              <a:t>Noise induced ones are unavoidable in the presence of enough noise</a:t>
            </a:r>
          </a:p>
          <a:p>
            <a:r>
              <a:rPr lang="en-CH" dirty="0"/>
              <a:t>Ansatz induced ones come from the fact that we have an exponentially growing space, and this makes parameters have a minimal effect, so we have to minimize the Hilbert space explored to prove that these don’t exist for a given ansatz, but this is difficult in general </a:t>
            </a:r>
            <a:r>
              <a:rPr lang="en-GB" dirty="0">
                <a:hlinkClick r:id="rId2"/>
              </a:rPr>
              <a:t>https://www.nature.com/articles/s41467-018-07090-4</a:t>
            </a:r>
            <a:r>
              <a:rPr lang="en-GB" dirty="0"/>
              <a:t> </a:t>
            </a:r>
            <a:r>
              <a:rPr lang="en-CH" dirty="0"/>
              <a:t> </a:t>
            </a:r>
          </a:p>
        </p:txBody>
      </p:sp>
    </p:spTree>
    <p:extLst>
      <p:ext uri="{BB962C8B-B14F-4D97-AF65-F5344CB8AC3E}">
        <p14:creationId xmlns:p14="http://schemas.microsoft.com/office/powerpoint/2010/main" val="3723264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F6A0-52B1-5C44-FCC2-FCE8736A8269}"/>
              </a:ext>
            </a:extLst>
          </p:cNvPr>
          <p:cNvSpPr>
            <a:spLocks noGrp="1"/>
          </p:cNvSpPr>
          <p:nvPr>
            <p:ph type="title"/>
          </p:nvPr>
        </p:nvSpPr>
        <p:spPr/>
        <p:txBody>
          <a:bodyPr/>
          <a:lstStyle/>
          <a:p>
            <a:r>
              <a:rPr lang="en-CH" dirty="0"/>
              <a:t>Theoretical Limits - Expressibility</a:t>
            </a:r>
          </a:p>
        </p:txBody>
      </p:sp>
      <p:sp>
        <p:nvSpPr>
          <p:cNvPr id="3" name="Content Placeholder 2">
            <a:extLst>
              <a:ext uri="{FF2B5EF4-FFF2-40B4-BE49-F238E27FC236}">
                <a16:creationId xmlns:a16="http://schemas.microsoft.com/office/drawing/2014/main" id="{46F06837-C266-CD89-D87C-8DC9C223AA02}"/>
              </a:ext>
            </a:extLst>
          </p:cNvPr>
          <p:cNvSpPr>
            <a:spLocks noGrp="1"/>
          </p:cNvSpPr>
          <p:nvPr>
            <p:ph idx="1"/>
          </p:nvPr>
        </p:nvSpPr>
        <p:spPr/>
        <p:txBody>
          <a:bodyPr/>
          <a:lstStyle/>
          <a:p>
            <a:r>
              <a:rPr lang="en-CH" dirty="0"/>
              <a:t>Expressibility is the ability for an ansatz to explore the Hilbert space – you can think of it as the manifold it can explore. </a:t>
            </a:r>
          </a:p>
          <a:p>
            <a:r>
              <a:rPr lang="en-CH" dirty="0"/>
              <a:t>It is the capability of a parameterized model to approximate a family of solutions – since Parameterized Quantum Circuits are a subset of unitary operations, is there a configuration capable of approximating any unitary. If so</a:t>
            </a:r>
          </a:p>
          <a:p>
            <a:pPr lvl="1"/>
            <a:r>
              <a:rPr lang="en-CH" dirty="0"/>
              <a:t>How accurately can this be done?</a:t>
            </a:r>
          </a:p>
          <a:p>
            <a:pPr lvl="1"/>
            <a:r>
              <a:rPr lang="en-CH" dirty="0"/>
              <a:t>How many gates are needed? </a:t>
            </a:r>
          </a:p>
          <a:p>
            <a:pPr lvl="1"/>
            <a:r>
              <a:rPr lang="en-CH" dirty="0"/>
              <a:t>Can we exploit structure?</a:t>
            </a:r>
          </a:p>
        </p:txBody>
      </p:sp>
    </p:spTree>
    <p:extLst>
      <p:ext uri="{BB962C8B-B14F-4D97-AF65-F5344CB8AC3E}">
        <p14:creationId xmlns:p14="http://schemas.microsoft.com/office/powerpoint/2010/main" val="1792201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65041-2BBA-8053-3738-743F99E18297}"/>
              </a:ext>
            </a:extLst>
          </p:cNvPr>
          <p:cNvSpPr>
            <a:spLocks noGrp="1"/>
          </p:cNvSpPr>
          <p:nvPr>
            <p:ph type="title"/>
          </p:nvPr>
        </p:nvSpPr>
        <p:spPr>
          <a:xfrm>
            <a:off x="838200" y="-180975"/>
            <a:ext cx="10515600" cy="1325563"/>
          </a:xfrm>
        </p:spPr>
        <p:txBody>
          <a:bodyPr/>
          <a:lstStyle/>
          <a:p>
            <a:r>
              <a:rPr lang="en-CH" dirty="0"/>
              <a:t>Fortunately there are tools! </a:t>
            </a:r>
          </a:p>
        </p:txBody>
      </p:sp>
      <p:sp>
        <p:nvSpPr>
          <p:cNvPr id="3" name="Content Placeholder 2">
            <a:extLst>
              <a:ext uri="{FF2B5EF4-FFF2-40B4-BE49-F238E27FC236}">
                <a16:creationId xmlns:a16="http://schemas.microsoft.com/office/drawing/2014/main" id="{A1B7B229-93FD-FCBD-FAFD-D30DEA2C1B41}"/>
              </a:ext>
            </a:extLst>
          </p:cNvPr>
          <p:cNvSpPr>
            <a:spLocks noGrp="1"/>
          </p:cNvSpPr>
          <p:nvPr>
            <p:ph idx="1"/>
          </p:nvPr>
        </p:nvSpPr>
        <p:spPr>
          <a:xfrm>
            <a:off x="838200" y="953754"/>
            <a:ext cx="10515600" cy="6574097"/>
          </a:xfrm>
        </p:spPr>
        <p:txBody>
          <a:bodyPr>
            <a:normAutofit/>
          </a:bodyPr>
          <a:lstStyle/>
          <a:p>
            <a:r>
              <a:rPr lang="en-CH" dirty="0"/>
              <a:t>One can compute the Haar Measure which is how like a given unitary’s parameter space is compared to the uniform distribution of unitaries over the space of unitaries</a:t>
            </a:r>
          </a:p>
          <a:p>
            <a:endParaRPr lang="en-CH" dirty="0"/>
          </a:p>
          <a:p>
            <a:pPr marL="0" indent="0">
              <a:buNone/>
            </a:pPr>
            <a:endParaRPr lang="en-CH" dirty="0"/>
          </a:p>
          <a:p>
            <a:r>
              <a:rPr lang="en-CH" dirty="0"/>
              <a:t>Another method people study is how the probability distributions match the t-th statistical moment (1 is mean, 2 is variance) – known as the t-design</a:t>
            </a:r>
          </a:p>
          <a:p>
            <a:endParaRPr lang="en-CH" dirty="0"/>
          </a:p>
          <a:p>
            <a:endParaRPr lang="en-CH" dirty="0"/>
          </a:p>
          <a:p>
            <a:endParaRPr lang="en-CH" dirty="0"/>
          </a:p>
          <a:p>
            <a:r>
              <a:rPr lang="en-CH" dirty="0"/>
              <a:t>Sadly there is a free choice in the measures that allows one to artifically increase or decrease the expressivity.</a:t>
            </a:r>
          </a:p>
        </p:txBody>
      </p:sp>
      <p:pic>
        <p:nvPicPr>
          <p:cNvPr id="5" name="Picture 4">
            <a:extLst>
              <a:ext uri="{FF2B5EF4-FFF2-40B4-BE49-F238E27FC236}">
                <a16:creationId xmlns:a16="http://schemas.microsoft.com/office/drawing/2014/main" id="{2CF9855D-F6B2-292C-BEDE-3B5714FB9B21}"/>
              </a:ext>
            </a:extLst>
          </p:cNvPr>
          <p:cNvPicPr>
            <a:picLocks noChangeAspect="1"/>
          </p:cNvPicPr>
          <p:nvPr/>
        </p:nvPicPr>
        <p:blipFill>
          <a:blip r:embed="rId2"/>
          <a:srcRect b="62157"/>
          <a:stretch>
            <a:fillRect/>
          </a:stretch>
        </p:blipFill>
        <p:spPr>
          <a:xfrm>
            <a:off x="1555159" y="2207300"/>
            <a:ext cx="5462988" cy="738908"/>
          </a:xfrm>
          <a:prstGeom prst="rect">
            <a:avLst/>
          </a:prstGeom>
        </p:spPr>
      </p:pic>
      <p:pic>
        <p:nvPicPr>
          <p:cNvPr id="6" name="Picture 5">
            <a:extLst>
              <a:ext uri="{FF2B5EF4-FFF2-40B4-BE49-F238E27FC236}">
                <a16:creationId xmlns:a16="http://schemas.microsoft.com/office/drawing/2014/main" id="{858E52AD-4831-095D-E19C-86A2C757146D}"/>
              </a:ext>
            </a:extLst>
          </p:cNvPr>
          <p:cNvPicPr>
            <a:picLocks noChangeAspect="1"/>
          </p:cNvPicPr>
          <p:nvPr/>
        </p:nvPicPr>
        <p:blipFill>
          <a:blip r:embed="rId2"/>
          <a:srcRect t="36754" b="10532"/>
          <a:stretch>
            <a:fillRect/>
          </a:stretch>
        </p:blipFill>
        <p:spPr>
          <a:xfrm>
            <a:off x="4684677" y="2207300"/>
            <a:ext cx="5462988" cy="1029272"/>
          </a:xfrm>
          <a:prstGeom prst="rect">
            <a:avLst/>
          </a:prstGeom>
        </p:spPr>
      </p:pic>
      <p:grpSp>
        <p:nvGrpSpPr>
          <p:cNvPr id="11" name="Group 10">
            <a:extLst>
              <a:ext uri="{FF2B5EF4-FFF2-40B4-BE49-F238E27FC236}">
                <a16:creationId xmlns:a16="http://schemas.microsoft.com/office/drawing/2014/main" id="{661A3FDC-2A70-E205-6117-DABEB28B6815}"/>
              </a:ext>
            </a:extLst>
          </p:cNvPr>
          <p:cNvGrpSpPr/>
          <p:nvPr/>
        </p:nvGrpSpPr>
        <p:grpSpPr>
          <a:xfrm>
            <a:off x="1555159" y="4514740"/>
            <a:ext cx="9342069" cy="1471390"/>
            <a:chOff x="2258977" y="5567363"/>
            <a:chExt cx="4292600" cy="676091"/>
          </a:xfrm>
        </p:grpSpPr>
        <p:pic>
          <p:nvPicPr>
            <p:cNvPr id="8" name="Picture 7">
              <a:extLst>
                <a:ext uri="{FF2B5EF4-FFF2-40B4-BE49-F238E27FC236}">
                  <a16:creationId xmlns:a16="http://schemas.microsoft.com/office/drawing/2014/main" id="{34D73AF7-C9CD-D632-AC61-698F29B25918}"/>
                </a:ext>
              </a:extLst>
            </p:cNvPr>
            <p:cNvPicPr>
              <a:picLocks noChangeAspect="1"/>
            </p:cNvPicPr>
            <p:nvPr/>
          </p:nvPicPr>
          <p:blipFill>
            <a:blip r:embed="rId3"/>
            <a:stretch>
              <a:fillRect/>
            </a:stretch>
          </p:blipFill>
          <p:spPr>
            <a:xfrm>
              <a:off x="2258977" y="5567363"/>
              <a:ext cx="2425700" cy="609600"/>
            </a:xfrm>
            <a:prstGeom prst="rect">
              <a:avLst/>
            </a:prstGeom>
          </p:spPr>
        </p:pic>
        <p:pic>
          <p:nvPicPr>
            <p:cNvPr id="10" name="Picture 9">
              <a:extLst>
                <a:ext uri="{FF2B5EF4-FFF2-40B4-BE49-F238E27FC236}">
                  <a16:creationId xmlns:a16="http://schemas.microsoft.com/office/drawing/2014/main" id="{12FDD53E-4DC7-C8A7-3149-49941B1B6CF5}"/>
                </a:ext>
              </a:extLst>
            </p:cNvPr>
            <p:cNvPicPr>
              <a:picLocks noChangeAspect="1"/>
            </p:cNvPicPr>
            <p:nvPr/>
          </p:nvPicPr>
          <p:blipFill>
            <a:blip r:embed="rId4"/>
            <a:stretch>
              <a:fillRect/>
            </a:stretch>
          </p:blipFill>
          <p:spPr>
            <a:xfrm>
              <a:off x="4684677" y="5570354"/>
              <a:ext cx="1866900" cy="673100"/>
            </a:xfrm>
            <a:prstGeom prst="rect">
              <a:avLst/>
            </a:prstGeom>
          </p:spPr>
        </p:pic>
      </p:grpSp>
    </p:spTree>
    <p:extLst>
      <p:ext uri="{BB962C8B-B14F-4D97-AF65-F5344CB8AC3E}">
        <p14:creationId xmlns:p14="http://schemas.microsoft.com/office/powerpoint/2010/main" val="118766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04CB-8473-43A8-EBFF-2961B01A86F4}"/>
              </a:ext>
            </a:extLst>
          </p:cNvPr>
          <p:cNvSpPr>
            <a:spLocks noGrp="1"/>
          </p:cNvSpPr>
          <p:nvPr>
            <p:ph type="title"/>
          </p:nvPr>
        </p:nvSpPr>
        <p:spPr/>
        <p:txBody>
          <a:bodyPr/>
          <a:lstStyle/>
          <a:p>
            <a:r>
              <a:rPr lang="en-CH" dirty="0"/>
              <a:t>Theoretical Limits - Reachability</a:t>
            </a:r>
          </a:p>
        </p:txBody>
      </p:sp>
      <p:sp>
        <p:nvSpPr>
          <p:cNvPr id="3" name="Content Placeholder 2">
            <a:extLst>
              <a:ext uri="{FF2B5EF4-FFF2-40B4-BE49-F238E27FC236}">
                <a16:creationId xmlns:a16="http://schemas.microsoft.com/office/drawing/2014/main" id="{526060C6-EAAA-99BB-1932-08904EEC6E71}"/>
              </a:ext>
            </a:extLst>
          </p:cNvPr>
          <p:cNvSpPr>
            <a:spLocks noGrp="1"/>
          </p:cNvSpPr>
          <p:nvPr>
            <p:ph idx="1"/>
          </p:nvPr>
        </p:nvSpPr>
        <p:spPr/>
        <p:txBody>
          <a:bodyPr/>
          <a:lstStyle/>
          <a:p>
            <a:r>
              <a:rPr lang="en-CH" dirty="0"/>
              <a:t>This is simlar to expressivity, but you ask how well a parameterized circuit can represent the true state.</a:t>
            </a:r>
          </a:p>
          <a:p>
            <a:endParaRPr lang="en-CH" dirty="0"/>
          </a:p>
          <a:p>
            <a:endParaRPr lang="en-CH" dirty="0"/>
          </a:p>
          <a:p>
            <a:r>
              <a:rPr lang="en-CH" dirty="0"/>
              <a:t>The difference is in the selectivity of only measuring with respect to the true answer rather than how well it can explore the space of possibilities. This has only really been analyzed in depth for QAOA and variational Grover search. </a:t>
            </a:r>
          </a:p>
        </p:txBody>
      </p:sp>
      <p:pic>
        <p:nvPicPr>
          <p:cNvPr id="5" name="Picture 4">
            <a:extLst>
              <a:ext uri="{FF2B5EF4-FFF2-40B4-BE49-F238E27FC236}">
                <a16:creationId xmlns:a16="http://schemas.microsoft.com/office/drawing/2014/main" id="{A8FB9020-8E16-AF78-7375-364BDAB48AB5}"/>
              </a:ext>
            </a:extLst>
          </p:cNvPr>
          <p:cNvPicPr>
            <a:picLocks noChangeAspect="1"/>
          </p:cNvPicPr>
          <p:nvPr/>
        </p:nvPicPr>
        <p:blipFill>
          <a:blip r:embed="rId2"/>
          <a:stretch>
            <a:fillRect/>
          </a:stretch>
        </p:blipFill>
        <p:spPr>
          <a:xfrm>
            <a:off x="3435350" y="2882900"/>
            <a:ext cx="5321300" cy="546100"/>
          </a:xfrm>
          <a:prstGeom prst="rect">
            <a:avLst/>
          </a:prstGeom>
        </p:spPr>
      </p:pic>
    </p:spTree>
    <p:extLst>
      <p:ext uri="{BB962C8B-B14F-4D97-AF65-F5344CB8AC3E}">
        <p14:creationId xmlns:p14="http://schemas.microsoft.com/office/powerpoint/2010/main" val="2763688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217C1-1BC4-FFC0-0DE6-72A1ADA4C967}"/>
              </a:ext>
            </a:extLst>
          </p:cNvPr>
          <p:cNvSpPr>
            <a:spLocks noGrp="1"/>
          </p:cNvSpPr>
          <p:nvPr>
            <p:ph type="title"/>
          </p:nvPr>
        </p:nvSpPr>
        <p:spPr/>
        <p:txBody>
          <a:bodyPr/>
          <a:lstStyle/>
          <a:p>
            <a:r>
              <a:rPr lang="en-CH" dirty="0"/>
              <a:t>Tools at our disposal</a:t>
            </a:r>
          </a:p>
        </p:txBody>
      </p:sp>
      <p:sp>
        <p:nvSpPr>
          <p:cNvPr id="3" name="Content Placeholder 2">
            <a:extLst>
              <a:ext uri="{FF2B5EF4-FFF2-40B4-BE49-F238E27FC236}">
                <a16:creationId xmlns:a16="http://schemas.microsoft.com/office/drawing/2014/main" id="{DA25E4F7-CF37-224B-5339-4DBD8515E6E6}"/>
              </a:ext>
            </a:extLst>
          </p:cNvPr>
          <p:cNvSpPr>
            <a:spLocks noGrp="1"/>
          </p:cNvSpPr>
          <p:nvPr>
            <p:ph idx="1"/>
          </p:nvPr>
        </p:nvSpPr>
        <p:spPr/>
        <p:txBody>
          <a:bodyPr/>
          <a:lstStyle/>
          <a:p>
            <a:r>
              <a:rPr lang="en-CH" dirty="0"/>
              <a:t>To improve results of NISQ algorithms we really only have the following knobs:</a:t>
            </a:r>
          </a:p>
          <a:p>
            <a:pPr marL="514350" indent="-514350">
              <a:buAutoNum type="arabicPeriod"/>
            </a:pPr>
            <a:r>
              <a:rPr lang="en-CH" dirty="0"/>
              <a:t>Error Mitigation </a:t>
            </a:r>
          </a:p>
          <a:p>
            <a:pPr marL="514350" indent="-514350">
              <a:buAutoNum type="arabicPeriod"/>
            </a:pPr>
            <a:r>
              <a:rPr lang="en-CH" dirty="0"/>
              <a:t>Circuit compilation </a:t>
            </a:r>
          </a:p>
          <a:p>
            <a:pPr marL="514350" indent="-514350">
              <a:buAutoNum type="arabicPeriod"/>
            </a:pPr>
            <a:r>
              <a:rPr lang="en-CH" dirty="0"/>
              <a:t>Algorithmic/Ansatz choices</a:t>
            </a:r>
          </a:p>
          <a:p>
            <a:pPr marL="971550" lvl="1" indent="-514350">
              <a:buAutoNum type="arabicPeriod"/>
            </a:pPr>
            <a:r>
              <a:rPr lang="en-CH" dirty="0"/>
              <a:t>Type of optimization</a:t>
            </a:r>
          </a:p>
          <a:p>
            <a:pPr marL="971550" lvl="1" indent="-514350">
              <a:buAutoNum type="arabicPeriod"/>
            </a:pPr>
            <a:r>
              <a:rPr lang="en-GB" dirty="0"/>
              <a:t>C</a:t>
            </a:r>
            <a:r>
              <a:rPr lang="en-CH" dirty="0"/>
              <a:t>lever ansatze</a:t>
            </a:r>
          </a:p>
        </p:txBody>
      </p:sp>
    </p:spTree>
    <p:extLst>
      <p:ext uri="{BB962C8B-B14F-4D97-AF65-F5344CB8AC3E}">
        <p14:creationId xmlns:p14="http://schemas.microsoft.com/office/powerpoint/2010/main" val="1831230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DD38-0984-1933-43BA-A98E74F92193}"/>
              </a:ext>
            </a:extLst>
          </p:cNvPr>
          <p:cNvSpPr>
            <a:spLocks noGrp="1"/>
          </p:cNvSpPr>
          <p:nvPr>
            <p:ph type="title"/>
          </p:nvPr>
        </p:nvSpPr>
        <p:spPr/>
        <p:txBody>
          <a:bodyPr/>
          <a:lstStyle/>
          <a:p>
            <a:r>
              <a:rPr lang="en-CH" dirty="0"/>
              <a:t>An example of a more complex VQA</a:t>
            </a:r>
          </a:p>
        </p:txBody>
      </p:sp>
      <p:sp>
        <p:nvSpPr>
          <p:cNvPr id="3" name="Content Placeholder 2">
            <a:extLst>
              <a:ext uri="{FF2B5EF4-FFF2-40B4-BE49-F238E27FC236}">
                <a16:creationId xmlns:a16="http://schemas.microsoft.com/office/drawing/2014/main" id="{B82750DB-635D-D6FA-E517-C2EC3B4219B2}"/>
              </a:ext>
            </a:extLst>
          </p:cNvPr>
          <p:cNvSpPr>
            <a:spLocks noGrp="1"/>
          </p:cNvSpPr>
          <p:nvPr>
            <p:ph idx="1"/>
          </p:nvPr>
        </p:nvSpPr>
        <p:spPr/>
        <p:txBody>
          <a:bodyPr/>
          <a:lstStyle/>
          <a:p>
            <a:r>
              <a:rPr lang="en-CH"/>
              <a:t>We will now go through a VQA known as time dependent variational quantum propagation to show a full workflow of an algorithm, including results and issues that arise. </a:t>
            </a:r>
          </a:p>
        </p:txBody>
      </p:sp>
    </p:spTree>
    <p:extLst>
      <p:ext uri="{BB962C8B-B14F-4D97-AF65-F5344CB8AC3E}">
        <p14:creationId xmlns:p14="http://schemas.microsoft.com/office/powerpoint/2010/main" val="1925294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9835-B65A-A869-4DC4-F83C65907B6E}"/>
              </a:ext>
            </a:extLst>
          </p:cNvPr>
          <p:cNvSpPr>
            <a:spLocks noGrp="1"/>
          </p:cNvSpPr>
          <p:nvPr>
            <p:ph type="title"/>
          </p:nvPr>
        </p:nvSpPr>
        <p:spPr>
          <a:xfrm>
            <a:off x="838200" y="-182832"/>
            <a:ext cx="10515600" cy="1325563"/>
          </a:xfrm>
        </p:spPr>
        <p:txBody>
          <a:bodyPr/>
          <a:lstStyle/>
          <a:p>
            <a:pPr algn="ctr"/>
            <a:r>
              <a:rPr lang="en-US" dirty="0"/>
              <a:t>THE SHIN-METIU MODEL</a:t>
            </a:r>
            <a:endParaRPr lang="en-GB" dirty="0"/>
          </a:p>
        </p:txBody>
      </p:sp>
      <p:pic>
        <p:nvPicPr>
          <p:cNvPr id="6" name="Picture 5">
            <a:extLst>
              <a:ext uri="{FF2B5EF4-FFF2-40B4-BE49-F238E27FC236}">
                <a16:creationId xmlns:a16="http://schemas.microsoft.com/office/drawing/2014/main" id="{83FC76FF-DAD0-11E4-4FD8-02EE5DF2AE75}"/>
              </a:ext>
            </a:extLst>
          </p:cNvPr>
          <p:cNvPicPr>
            <a:picLocks noChangeAspect="1"/>
          </p:cNvPicPr>
          <p:nvPr/>
        </p:nvPicPr>
        <p:blipFill>
          <a:blip r:embed="rId3"/>
          <a:stretch>
            <a:fillRect/>
          </a:stretch>
        </p:blipFill>
        <p:spPr>
          <a:xfrm>
            <a:off x="2882443" y="877839"/>
            <a:ext cx="6842581" cy="1927933"/>
          </a:xfrm>
          <a:prstGeom prst="rect">
            <a:avLst/>
          </a:prstGeom>
        </p:spPr>
      </p:pic>
      <p:pic>
        <p:nvPicPr>
          <p:cNvPr id="7" name="Picture 6">
            <a:extLst>
              <a:ext uri="{FF2B5EF4-FFF2-40B4-BE49-F238E27FC236}">
                <a16:creationId xmlns:a16="http://schemas.microsoft.com/office/drawing/2014/main" id="{A9B09BEA-E6C7-CBC9-0A4D-BE797BE3D3A5}"/>
              </a:ext>
            </a:extLst>
          </p:cNvPr>
          <p:cNvPicPr>
            <a:picLocks noChangeAspect="1"/>
          </p:cNvPicPr>
          <p:nvPr/>
        </p:nvPicPr>
        <p:blipFill>
          <a:blip r:embed="rId4"/>
          <a:stretch>
            <a:fillRect/>
          </a:stretch>
        </p:blipFill>
        <p:spPr>
          <a:xfrm>
            <a:off x="286904" y="2616607"/>
            <a:ext cx="5191078" cy="935917"/>
          </a:xfrm>
          <a:prstGeom prst="rect">
            <a:avLst/>
          </a:prstGeom>
        </p:spPr>
      </p:pic>
      <p:pic>
        <p:nvPicPr>
          <p:cNvPr id="8" name="Picture 7">
            <a:extLst>
              <a:ext uri="{FF2B5EF4-FFF2-40B4-BE49-F238E27FC236}">
                <a16:creationId xmlns:a16="http://schemas.microsoft.com/office/drawing/2014/main" id="{014B9C9F-356E-D03F-B922-A5862A9D18F3}"/>
              </a:ext>
            </a:extLst>
          </p:cNvPr>
          <p:cNvPicPr>
            <a:picLocks noChangeAspect="1"/>
          </p:cNvPicPr>
          <p:nvPr/>
        </p:nvPicPr>
        <p:blipFill>
          <a:blip r:embed="rId5"/>
          <a:stretch>
            <a:fillRect/>
          </a:stretch>
        </p:blipFill>
        <p:spPr>
          <a:xfrm>
            <a:off x="286904" y="3419003"/>
            <a:ext cx="9082839" cy="935916"/>
          </a:xfrm>
          <a:prstGeom prst="rect">
            <a:avLst/>
          </a:prstGeom>
        </p:spPr>
      </p:pic>
      <p:pic>
        <p:nvPicPr>
          <p:cNvPr id="9" name="Picture 8">
            <a:extLst>
              <a:ext uri="{FF2B5EF4-FFF2-40B4-BE49-F238E27FC236}">
                <a16:creationId xmlns:a16="http://schemas.microsoft.com/office/drawing/2014/main" id="{C84F6999-4B24-3548-953A-C43F7B5EB214}"/>
              </a:ext>
            </a:extLst>
          </p:cNvPr>
          <p:cNvPicPr>
            <a:picLocks noChangeAspect="1"/>
          </p:cNvPicPr>
          <p:nvPr/>
        </p:nvPicPr>
        <p:blipFill>
          <a:blip r:embed="rId6"/>
          <a:stretch>
            <a:fillRect/>
          </a:stretch>
        </p:blipFill>
        <p:spPr>
          <a:xfrm>
            <a:off x="286904" y="4158998"/>
            <a:ext cx="4080506" cy="2699002"/>
          </a:xfrm>
          <a:prstGeom prst="rect">
            <a:avLst/>
          </a:prstGeom>
        </p:spPr>
      </p:pic>
    </p:spTree>
    <p:extLst>
      <p:ext uri="{BB962C8B-B14F-4D97-AF65-F5344CB8AC3E}">
        <p14:creationId xmlns:p14="http://schemas.microsoft.com/office/powerpoint/2010/main" val="323808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FD206480-55D0-31E9-C6D4-A828A97FAE0D}"/>
              </a:ext>
            </a:extLst>
          </p:cNvPr>
          <p:cNvPicPr>
            <a:picLocks noChangeAspect="1"/>
          </p:cNvPicPr>
          <p:nvPr/>
        </p:nvPicPr>
        <p:blipFill>
          <a:blip r:embed="rId3"/>
          <a:stretch>
            <a:fillRect/>
          </a:stretch>
        </p:blipFill>
        <p:spPr>
          <a:xfrm>
            <a:off x="7081991" y="4576954"/>
            <a:ext cx="5123985" cy="1975309"/>
          </a:xfrm>
          <a:prstGeom prst="rect">
            <a:avLst/>
          </a:prstGeom>
        </p:spPr>
      </p:pic>
      <p:sp>
        <p:nvSpPr>
          <p:cNvPr id="2" name="Title 1">
            <a:extLst>
              <a:ext uri="{FF2B5EF4-FFF2-40B4-BE49-F238E27FC236}">
                <a16:creationId xmlns:a16="http://schemas.microsoft.com/office/drawing/2014/main" id="{0B177086-CBE6-F290-E772-83F71303B4D8}"/>
              </a:ext>
            </a:extLst>
          </p:cNvPr>
          <p:cNvSpPr>
            <a:spLocks noGrp="1"/>
          </p:cNvSpPr>
          <p:nvPr>
            <p:ph type="title"/>
          </p:nvPr>
        </p:nvSpPr>
        <p:spPr>
          <a:xfrm>
            <a:off x="838200" y="-229235"/>
            <a:ext cx="10515600" cy="1325563"/>
          </a:xfrm>
        </p:spPr>
        <p:txBody>
          <a:bodyPr/>
          <a:lstStyle/>
          <a:p>
            <a:pPr algn="ctr"/>
            <a:r>
              <a:rPr lang="en-US" dirty="0"/>
              <a:t>Encoding the Model</a:t>
            </a:r>
            <a:endParaRPr lang="en-GB" dirty="0"/>
          </a:p>
        </p:txBody>
      </p:sp>
      <p:pic>
        <p:nvPicPr>
          <p:cNvPr id="4" name="Picture 3">
            <a:extLst>
              <a:ext uri="{FF2B5EF4-FFF2-40B4-BE49-F238E27FC236}">
                <a16:creationId xmlns:a16="http://schemas.microsoft.com/office/drawing/2014/main" id="{6270A82F-8C23-3982-BA8C-F6709D9B2275}"/>
              </a:ext>
            </a:extLst>
          </p:cNvPr>
          <p:cNvPicPr>
            <a:picLocks noChangeAspect="1"/>
          </p:cNvPicPr>
          <p:nvPr/>
        </p:nvPicPr>
        <p:blipFill>
          <a:blip r:embed="rId4"/>
          <a:stretch>
            <a:fillRect/>
          </a:stretch>
        </p:blipFill>
        <p:spPr>
          <a:xfrm>
            <a:off x="1971099" y="983239"/>
            <a:ext cx="8249801" cy="2324424"/>
          </a:xfrm>
          <a:prstGeom prst="rect">
            <a:avLst/>
          </a:prstGeom>
        </p:spPr>
      </p:pic>
      <p:cxnSp>
        <p:nvCxnSpPr>
          <p:cNvPr id="5" name="Straight Connector 4">
            <a:extLst>
              <a:ext uri="{FF2B5EF4-FFF2-40B4-BE49-F238E27FC236}">
                <a16:creationId xmlns:a16="http://schemas.microsoft.com/office/drawing/2014/main" id="{08F5D09F-B80C-A22D-8A93-6726FE391972}"/>
              </a:ext>
            </a:extLst>
          </p:cNvPr>
          <p:cNvCxnSpPr/>
          <p:nvPr/>
        </p:nvCxnSpPr>
        <p:spPr>
          <a:xfrm>
            <a:off x="3193931"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955ADF32-1678-9EE0-AD1F-1CB1CEC8E49C}"/>
              </a:ext>
            </a:extLst>
          </p:cNvPr>
          <p:cNvCxnSpPr/>
          <p:nvPr/>
        </p:nvCxnSpPr>
        <p:spPr>
          <a:xfrm>
            <a:off x="3493289"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56DBA7C-7500-03B2-C6A8-B30591A51866}"/>
              </a:ext>
            </a:extLst>
          </p:cNvPr>
          <p:cNvCxnSpPr/>
          <p:nvPr/>
        </p:nvCxnSpPr>
        <p:spPr>
          <a:xfrm>
            <a:off x="3776317"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7389B82-0CD1-B31F-1754-180F7AAD635C}"/>
              </a:ext>
            </a:extLst>
          </p:cNvPr>
          <p:cNvCxnSpPr/>
          <p:nvPr/>
        </p:nvCxnSpPr>
        <p:spPr>
          <a:xfrm>
            <a:off x="4026688"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B5C95F6-4671-F1F4-4368-A3C08AF82FD1}"/>
              </a:ext>
            </a:extLst>
          </p:cNvPr>
          <p:cNvCxnSpPr/>
          <p:nvPr/>
        </p:nvCxnSpPr>
        <p:spPr>
          <a:xfrm>
            <a:off x="4293388"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FD81BF0-E73B-5F20-BCBE-930A87C2E582}"/>
              </a:ext>
            </a:extLst>
          </p:cNvPr>
          <p:cNvCxnSpPr/>
          <p:nvPr/>
        </p:nvCxnSpPr>
        <p:spPr>
          <a:xfrm>
            <a:off x="4595468"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2095C7A-F019-4660-0FCC-2588BD13F937}"/>
              </a:ext>
            </a:extLst>
          </p:cNvPr>
          <p:cNvCxnSpPr/>
          <p:nvPr/>
        </p:nvCxnSpPr>
        <p:spPr>
          <a:xfrm>
            <a:off x="4894826"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6CACB9B-CF1F-C732-D95B-756F21BB5311}"/>
              </a:ext>
            </a:extLst>
          </p:cNvPr>
          <p:cNvCxnSpPr/>
          <p:nvPr/>
        </p:nvCxnSpPr>
        <p:spPr>
          <a:xfrm>
            <a:off x="5177854"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231AD34-F9C1-4B01-731E-4A79A8266DC8}"/>
              </a:ext>
            </a:extLst>
          </p:cNvPr>
          <p:cNvCxnSpPr/>
          <p:nvPr/>
        </p:nvCxnSpPr>
        <p:spPr>
          <a:xfrm>
            <a:off x="5428225"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F7D5250-4B6A-6485-8914-8AAAA96AD10C}"/>
              </a:ext>
            </a:extLst>
          </p:cNvPr>
          <p:cNvCxnSpPr/>
          <p:nvPr/>
        </p:nvCxnSpPr>
        <p:spPr>
          <a:xfrm>
            <a:off x="5694925"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A8C7D01-E420-5CB6-ADEA-9BC94CCD0D69}"/>
              </a:ext>
            </a:extLst>
          </p:cNvPr>
          <p:cNvCxnSpPr/>
          <p:nvPr/>
        </p:nvCxnSpPr>
        <p:spPr>
          <a:xfrm>
            <a:off x="6225604"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B0EF199-BA8A-F0C9-8E4B-D313A2417735}"/>
              </a:ext>
            </a:extLst>
          </p:cNvPr>
          <p:cNvCxnSpPr/>
          <p:nvPr/>
        </p:nvCxnSpPr>
        <p:spPr>
          <a:xfrm>
            <a:off x="6524962"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CCCE9C8-0C1C-77E3-9D64-5973A6C6D0F2}"/>
              </a:ext>
            </a:extLst>
          </p:cNvPr>
          <p:cNvCxnSpPr/>
          <p:nvPr/>
        </p:nvCxnSpPr>
        <p:spPr>
          <a:xfrm>
            <a:off x="6807990"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B72651B-FEDE-71AD-E265-7202828ABC4F}"/>
              </a:ext>
            </a:extLst>
          </p:cNvPr>
          <p:cNvCxnSpPr/>
          <p:nvPr/>
        </p:nvCxnSpPr>
        <p:spPr>
          <a:xfrm>
            <a:off x="7058361"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A8F769B-7071-F25F-F581-A55F4F7CD6C5}"/>
              </a:ext>
            </a:extLst>
          </p:cNvPr>
          <p:cNvCxnSpPr/>
          <p:nvPr/>
        </p:nvCxnSpPr>
        <p:spPr>
          <a:xfrm>
            <a:off x="7325061" y="2657027"/>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B0EF90B-116F-7BEB-F7CF-64C3CCAED990}"/>
              </a:ext>
            </a:extLst>
          </p:cNvPr>
          <p:cNvCxnSpPr>
            <a:cxnSpLocks/>
          </p:cNvCxnSpPr>
          <p:nvPr/>
        </p:nvCxnSpPr>
        <p:spPr>
          <a:xfrm>
            <a:off x="7594483" y="2662469"/>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2A1D225-1C30-397C-CAD2-E572A360425F}"/>
              </a:ext>
            </a:extLst>
          </p:cNvPr>
          <p:cNvCxnSpPr>
            <a:cxnSpLocks/>
          </p:cNvCxnSpPr>
          <p:nvPr/>
        </p:nvCxnSpPr>
        <p:spPr>
          <a:xfrm>
            <a:off x="7893841" y="2662469"/>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C879DA9-42E6-79BB-7CC4-418DD970253E}"/>
              </a:ext>
            </a:extLst>
          </p:cNvPr>
          <p:cNvCxnSpPr>
            <a:cxnSpLocks/>
          </p:cNvCxnSpPr>
          <p:nvPr/>
        </p:nvCxnSpPr>
        <p:spPr>
          <a:xfrm>
            <a:off x="8176869" y="2662469"/>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A556ED7-499F-4574-9AA2-EA450E6E1D1C}"/>
              </a:ext>
            </a:extLst>
          </p:cNvPr>
          <p:cNvCxnSpPr>
            <a:cxnSpLocks/>
          </p:cNvCxnSpPr>
          <p:nvPr/>
        </p:nvCxnSpPr>
        <p:spPr>
          <a:xfrm>
            <a:off x="8427240" y="2662469"/>
            <a:ext cx="0" cy="35922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4CEE60D-330C-DAE5-9059-4B9DEDE46886}"/>
              </a:ext>
            </a:extLst>
          </p:cNvPr>
          <p:cNvCxnSpPr>
            <a:cxnSpLocks/>
          </p:cNvCxnSpPr>
          <p:nvPr/>
        </p:nvCxnSpPr>
        <p:spPr>
          <a:xfrm>
            <a:off x="8693940" y="2662469"/>
            <a:ext cx="10884" cy="329293"/>
          </a:xfrm>
          <a:prstGeom prst="line">
            <a:avLst/>
          </a:prstGeom>
          <a:ln w="5715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E38568AA-7DD2-166D-3181-3B156E39AAB9}"/>
                  </a:ext>
                </a:extLst>
              </p:cNvPr>
              <p:cNvSpPr txBox="1"/>
              <p:nvPr/>
            </p:nvSpPr>
            <p:spPr>
              <a:xfrm>
                <a:off x="2874131" y="3122391"/>
                <a:ext cx="6395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|0..0⟩</m:t>
                      </m:r>
                    </m:oMath>
                  </m:oMathPara>
                </a14:m>
                <a:endParaRPr lang="en-GB" dirty="0"/>
              </a:p>
            </p:txBody>
          </p:sp>
        </mc:Choice>
        <mc:Fallback xmlns="">
          <p:sp>
            <p:nvSpPr>
              <p:cNvPr id="25" name="TextBox 24">
                <a:extLst>
                  <a:ext uri="{FF2B5EF4-FFF2-40B4-BE49-F238E27FC236}">
                    <a16:creationId xmlns:a16="http://schemas.microsoft.com/office/drawing/2014/main" id="{E38568AA-7DD2-166D-3181-3B156E39AAB9}"/>
                  </a:ext>
                </a:extLst>
              </p:cNvPr>
              <p:cNvSpPr txBox="1">
                <a:spLocks noRot="1" noChangeAspect="1" noMove="1" noResize="1" noEditPoints="1" noAdjustHandles="1" noChangeArrowheads="1" noChangeShapeType="1" noTextEdit="1"/>
              </p:cNvSpPr>
              <p:nvPr/>
            </p:nvSpPr>
            <p:spPr>
              <a:xfrm>
                <a:off x="2874131" y="3122391"/>
                <a:ext cx="639599" cy="276999"/>
              </a:xfrm>
              <a:prstGeom prst="rect">
                <a:avLst/>
              </a:prstGeom>
              <a:blipFill>
                <a:blip r:embed="rId5"/>
                <a:stretch>
                  <a:fillRect l="-12381" r="-13333" b="-369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511EE4F-B564-2DAB-C82D-D15C3B8408D4}"/>
                  </a:ext>
                </a:extLst>
              </p:cNvPr>
              <p:cNvSpPr txBox="1"/>
              <p:nvPr/>
            </p:nvSpPr>
            <p:spPr>
              <a:xfrm>
                <a:off x="8457177" y="3169163"/>
                <a:ext cx="6395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|1..1⟩</m:t>
                      </m:r>
                    </m:oMath>
                  </m:oMathPara>
                </a14:m>
                <a:endParaRPr lang="en-GB" dirty="0"/>
              </a:p>
            </p:txBody>
          </p:sp>
        </mc:Choice>
        <mc:Fallback xmlns="">
          <p:sp>
            <p:nvSpPr>
              <p:cNvPr id="26" name="TextBox 25">
                <a:extLst>
                  <a:ext uri="{FF2B5EF4-FFF2-40B4-BE49-F238E27FC236}">
                    <a16:creationId xmlns:a16="http://schemas.microsoft.com/office/drawing/2014/main" id="{6511EE4F-B564-2DAB-C82D-D15C3B8408D4}"/>
                  </a:ext>
                </a:extLst>
              </p:cNvPr>
              <p:cNvSpPr txBox="1">
                <a:spLocks noRot="1" noChangeAspect="1" noMove="1" noResize="1" noEditPoints="1" noAdjustHandles="1" noChangeArrowheads="1" noChangeShapeType="1" noTextEdit="1"/>
              </p:cNvSpPr>
              <p:nvPr/>
            </p:nvSpPr>
            <p:spPr>
              <a:xfrm>
                <a:off x="8457177" y="3169163"/>
                <a:ext cx="639599" cy="276999"/>
              </a:xfrm>
              <a:prstGeom prst="rect">
                <a:avLst/>
              </a:prstGeom>
              <a:blipFill>
                <a:blip r:embed="rId6"/>
                <a:stretch>
                  <a:fillRect l="-12381" r="-13333" b="-40000"/>
                </a:stretch>
              </a:blipFill>
            </p:spPr>
            <p:txBody>
              <a:bodyPr/>
              <a:lstStyle/>
              <a:p>
                <a:r>
                  <a:rPr lang="en-GB">
                    <a:noFill/>
                  </a:rPr>
                  <a:t> </a:t>
                </a:r>
              </a:p>
            </p:txBody>
          </p:sp>
        </mc:Fallback>
      </mc:AlternateContent>
      <p:pic>
        <p:nvPicPr>
          <p:cNvPr id="27" name="Picture 26">
            <a:extLst>
              <a:ext uri="{FF2B5EF4-FFF2-40B4-BE49-F238E27FC236}">
                <a16:creationId xmlns:a16="http://schemas.microsoft.com/office/drawing/2014/main" id="{BBFBE0A2-7A50-280F-4228-8E2217999B72}"/>
              </a:ext>
            </a:extLst>
          </p:cNvPr>
          <p:cNvPicPr>
            <a:picLocks noChangeAspect="1"/>
          </p:cNvPicPr>
          <p:nvPr/>
        </p:nvPicPr>
        <p:blipFill>
          <a:blip r:embed="rId7"/>
          <a:srcRect l="2837"/>
          <a:stretch/>
        </p:blipFill>
        <p:spPr>
          <a:xfrm>
            <a:off x="-1" y="4478240"/>
            <a:ext cx="7046449" cy="2321528"/>
          </a:xfrm>
          <a:prstGeom prst="rect">
            <a:avLst/>
          </a:prstGeom>
        </p:spPr>
      </p:pic>
      <p:sp>
        <p:nvSpPr>
          <p:cNvPr id="3" name="TextBox 2">
            <a:extLst>
              <a:ext uri="{FF2B5EF4-FFF2-40B4-BE49-F238E27FC236}">
                <a16:creationId xmlns:a16="http://schemas.microsoft.com/office/drawing/2014/main" id="{BC62000A-DE7F-A86B-35DF-66355597D3A9}"/>
              </a:ext>
            </a:extLst>
          </p:cNvPr>
          <p:cNvSpPr txBox="1"/>
          <p:nvPr/>
        </p:nvSpPr>
        <p:spPr>
          <a:xfrm>
            <a:off x="4293388" y="3864272"/>
            <a:ext cx="4081118" cy="461665"/>
          </a:xfrm>
          <a:prstGeom prst="rect">
            <a:avLst/>
          </a:prstGeom>
          <a:noFill/>
        </p:spPr>
        <p:txBody>
          <a:bodyPr wrap="square" rtlCol="0">
            <a:spAutoFit/>
          </a:bodyPr>
          <a:lstStyle/>
          <a:p>
            <a:r>
              <a:rPr lang="en-US" sz="2400" dirty="0"/>
              <a:t>Central finite differences </a:t>
            </a:r>
            <a:endParaRPr lang="en-GB" sz="2400" dirty="0"/>
          </a:p>
        </p:txBody>
      </p:sp>
      <p:sp>
        <p:nvSpPr>
          <p:cNvPr id="28" name="TextBox 27">
            <a:extLst>
              <a:ext uri="{FF2B5EF4-FFF2-40B4-BE49-F238E27FC236}">
                <a16:creationId xmlns:a16="http://schemas.microsoft.com/office/drawing/2014/main" id="{77C7DF24-5E5C-1A6A-0ADC-0E71D75A2E8C}"/>
              </a:ext>
            </a:extLst>
          </p:cNvPr>
          <p:cNvSpPr txBox="1"/>
          <p:nvPr/>
        </p:nvSpPr>
        <p:spPr>
          <a:xfrm>
            <a:off x="9379690" y="3027444"/>
            <a:ext cx="2750340" cy="584775"/>
          </a:xfrm>
          <a:prstGeom prst="rect">
            <a:avLst/>
          </a:prstGeom>
          <a:noFill/>
        </p:spPr>
        <p:txBody>
          <a:bodyPr wrap="square" rtlCol="0">
            <a:spAutoFit/>
          </a:bodyPr>
          <a:lstStyle/>
          <a:p>
            <a:r>
              <a:rPr lang="en-US" sz="3200" dirty="0"/>
              <a:t>2</a:t>
            </a:r>
            <a:r>
              <a:rPr lang="en-US" sz="3200" baseline="30000" dirty="0"/>
              <a:t>qubits</a:t>
            </a:r>
            <a:r>
              <a:rPr lang="en-US" sz="3200" dirty="0"/>
              <a:t> </a:t>
            </a:r>
            <a:r>
              <a:rPr lang="en-US" sz="2000" dirty="0"/>
              <a:t>grid points</a:t>
            </a:r>
            <a:endParaRPr lang="en-GB" sz="2000" dirty="0"/>
          </a:p>
        </p:txBody>
      </p:sp>
    </p:spTree>
    <p:extLst>
      <p:ext uri="{BB962C8B-B14F-4D97-AF65-F5344CB8AC3E}">
        <p14:creationId xmlns:p14="http://schemas.microsoft.com/office/powerpoint/2010/main" val="78492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 grpId="0"/>
      <p:bldP spid="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7B2BA-9209-850C-A943-4C42E9319128}"/>
              </a:ext>
            </a:extLst>
          </p:cNvPr>
          <p:cNvSpPr>
            <a:spLocks noGrp="1"/>
          </p:cNvSpPr>
          <p:nvPr>
            <p:ph type="title"/>
          </p:nvPr>
        </p:nvSpPr>
        <p:spPr>
          <a:xfrm>
            <a:off x="838200" y="0"/>
            <a:ext cx="10515600" cy="1325563"/>
          </a:xfrm>
        </p:spPr>
        <p:txBody>
          <a:bodyPr/>
          <a:lstStyle/>
          <a:p>
            <a:pPr algn="ctr"/>
            <a:r>
              <a:rPr lang="en-US" dirty="0"/>
              <a:t>Representing the Hamiltonian</a:t>
            </a:r>
            <a:endParaRPr lang="en-GB" dirty="0"/>
          </a:p>
        </p:txBody>
      </p:sp>
      <p:pic>
        <p:nvPicPr>
          <p:cNvPr id="11" name="Picture 10">
            <a:extLst>
              <a:ext uri="{FF2B5EF4-FFF2-40B4-BE49-F238E27FC236}">
                <a16:creationId xmlns:a16="http://schemas.microsoft.com/office/drawing/2014/main" id="{DC540D5E-9EE5-DEE1-BB77-7F6DF347889B}"/>
              </a:ext>
            </a:extLst>
          </p:cNvPr>
          <p:cNvPicPr>
            <a:picLocks noChangeAspect="1"/>
          </p:cNvPicPr>
          <p:nvPr/>
        </p:nvPicPr>
        <p:blipFill>
          <a:blip r:embed="rId3"/>
          <a:srcRect b="20047"/>
          <a:stretch/>
        </p:blipFill>
        <p:spPr>
          <a:xfrm>
            <a:off x="4946951" y="893363"/>
            <a:ext cx="6049219" cy="1934598"/>
          </a:xfrm>
          <a:prstGeom prst="rect">
            <a:avLst/>
          </a:prstGeom>
        </p:spPr>
      </p:pic>
      <p:sp>
        <p:nvSpPr>
          <p:cNvPr id="12" name="TextBox 11">
            <a:extLst>
              <a:ext uri="{FF2B5EF4-FFF2-40B4-BE49-F238E27FC236}">
                <a16:creationId xmlns:a16="http://schemas.microsoft.com/office/drawing/2014/main" id="{2CB17B06-E1E7-86BF-1443-320309A392DF}"/>
              </a:ext>
            </a:extLst>
          </p:cNvPr>
          <p:cNvSpPr txBox="1"/>
          <p:nvPr/>
        </p:nvSpPr>
        <p:spPr>
          <a:xfrm>
            <a:off x="6142781" y="942916"/>
            <a:ext cx="6049219" cy="400110"/>
          </a:xfrm>
          <a:prstGeom prst="rect">
            <a:avLst/>
          </a:prstGeom>
          <a:noFill/>
        </p:spPr>
        <p:txBody>
          <a:bodyPr wrap="square" rtlCol="0">
            <a:spAutoFit/>
          </a:bodyPr>
          <a:lstStyle/>
          <a:p>
            <a:pPr algn="ctr"/>
            <a:r>
              <a:rPr lang="en-US" sz="2000" dirty="0"/>
              <a:t>Recursive relation for tridiagonal Hamiltonians</a:t>
            </a:r>
            <a:endParaRPr lang="en-GB" sz="2000" dirty="0"/>
          </a:p>
        </p:txBody>
      </p:sp>
      <p:pic>
        <p:nvPicPr>
          <p:cNvPr id="14" name="Picture 13">
            <a:extLst>
              <a:ext uri="{FF2B5EF4-FFF2-40B4-BE49-F238E27FC236}">
                <a16:creationId xmlns:a16="http://schemas.microsoft.com/office/drawing/2014/main" id="{9F8FC358-0B84-50F4-0156-453D3F42B371}"/>
              </a:ext>
            </a:extLst>
          </p:cNvPr>
          <p:cNvPicPr>
            <a:picLocks noChangeAspect="1"/>
          </p:cNvPicPr>
          <p:nvPr/>
        </p:nvPicPr>
        <p:blipFill>
          <a:blip r:embed="rId4"/>
          <a:stretch>
            <a:fillRect/>
          </a:stretch>
        </p:blipFill>
        <p:spPr>
          <a:xfrm>
            <a:off x="1257300" y="3135715"/>
            <a:ext cx="4599432" cy="3579226"/>
          </a:xfrm>
          <a:prstGeom prst="rect">
            <a:avLst/>
          </a:prstGeom>
        </p:spPr>
      </p:pic>
      <p:sp>
        <p:nvSpPr>
          <p:cNvPr id="3" name="TextBox 2">
            <a:extLst>
              <a:ext uri="{FF2B5EF4-FFF2-40B4-BE49-F238E27FC236}">
                <a16:creationId xmlns:a16="http://schemas.microsoft.com/office/drawing/2014/main" id="{E0561184-3A04-1688-3EE5-F9C31EED0B2A}"/>
              </a:ext>
            </a:extLst>
          </p:cNvPr>
          <p:cNvSpPr txBox="1"/>
          <p:nvPr/>
        </p:nvSpPr>
        <p:spPr>
          <a:xfrm>
            <a:off x="6617994" y="4169740"/>
            <a:ext cx="3977132" cy="646331"/>
          </a:xfrm>
          <a:prstGeom prst="rect">
            <a:avLst/>
          </a:prstGeom>
          <a:noFill/>
        </p:spPr>
        <p:txBody>
          <a:bodyPr wrap="square" rtlCol="0">
            <a:spAutoFit/>
          </a:bodyPr>
          <a:lstStyle/>
          <a:p>
            <a:r>
              <a:rPr lang="en-US" dirty="0"/>
              <a:t>For example, Pauli strings like</a:t>
            </a:r>
          </a:p>
          <a:p>
            <a:r>
              <a:rPr lang="en-US" dirty="0"/>
              <a:t>                 g</a:t>
            </a:r>
            <a:r>
              <a:rPr lang="en-US" sz="1050" dirty="0"/>
              <a:t>1</a:t>
            </a:r>
            <a:r>
              <a:rPr lang="en-US" dirty="0"/>
              <a:t>XYII+ g</a:t>
            </a:r>
            <a:r>
              <a:rPr lang="en-US" sz="1050" dirty="0"/>
              <a:t>2</a:t>
            </a:r>
            <a:r>
              <a:rPr lang="en-US" dirty="0"/>
              <a:t>XIYI …</a:t>
            </a:r>
            <a:endParaRPr lang="en-GB" dirty="0"/>
          </a:p>
        </p:txBody>
      </p:sp>
      <p:pic>
        <p:nvPicPr>
          <p:cNvPr id="8" name="Picture 7">
            <a:extLst>
              <a:ext uri="{FF2B5EF4-FFF2-40B4-BE49-F238E27FC236}">
                <a16:creationId xmlns:a16="http://schemas.microsoft.com/office/drawing/2014/main" id="{465E0903-C29E-2E98-6F1D-400B99829D78}"/>
              </a:ext>
            </a:extLst>
          </p:cNvPr>
          <p:cNvPicPr>
            <a:picLocks noChangeAspect="1"/>
          </p:cNvPicPr>
          <p:nvPr/>
        </p:nvPicPr>
        <p:blipFill>
          <a:blip r:embed="rId3"/>
          <a:srcRect l="12453" t="79434" r="64453" b="96"/>
          <a:stretch/>
        </p:blipFill>
        <p:spPr>
          <a:xfrm>
            <a:off x="10795000" y="2069528"/>
            <a:ext cx="1397000" cy="495289"/>
          </a:xfrm>
          <a:prstGeom prst="rect">
            <a:avLst/>
          </a:prstGeom>
        </p:spPr>
      </p:pic>
      <p:pic>
        <p:nvPicPr>
          <p:cNvPr id="10" name="Picture 9">
            <a:extLst>
              <a:ext uri="{FF2B5EF4-FFF2-40B4-BE49-F238E27FC236}">
                <a16:creationId xmlns:a16="http://schemas.microsoft.com/office/drawing/2014/main" id="{2B450150-371B-3DAA-06F2-F0FA769B514C}"/>
              </a:ext>
            </a:extLst>
          </p:cNvPr>
          <p:cNvPicPr>
            <a:picLocks noChangeAspect="1"/>
          </p:cNvPicPr>
          <p:nvPr/>
        </p:nvPicPr>
        <p:blipFill>
          <a:blip r:embed="rId5"/>
          <a:stretch>
            <a:fillRect/>
          </a:stretch>
        </p:blipFill>
        <p:spPr>
          <a:xfrm>
            <a:off x="381292" y="1354889"/>
            <a:ext cx="4208029" cy="1100319"/>
          </a:xfrm>
          <a:prstGeom prst="rect">
            <a:avLst/>
          </a:prstGeom>
        </p:spPr>
      </p:pic>
    </p:spTree>
    <p:extLst>
      <p:ext uri="{BB962C8B-B14F-4D97-AF65-F5344CB8AC3E}">
        <p14:creationId xmlns:p14="http://schemas.microsoft.com/office/powerpoint/2010/main" val="16250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ED34-472A-79B0-FBFD-C8B82EE42A77}"/>
              </a:ext>
            </a:extLst>
          </p:cNvPr>
          <p:cNvSpPr>
            <a:spLocks noGrp="1"/>
          </p:cNvSpPr>
          <p:nvPr>
            <p:ph type="title"/>
          </p:nvPr>
        </p:nvSpPr>
        <p:spPr>
          <a:xfrm>
            <a:off x="2057400" y="433821"/>
            <a:ext cx="9194800" cy="1325563"/>
          </a:xfrm>
        </p:spPr>
        <p:txBody>
          <a:bodyPr/>
          <a:lstStyle/>
          <a:p>
            <a:r>
              <a:rPr lang="en-US" dirty="0"/>
              <a:t>The Time Dependent Variational Quantum Propagation Algorithm</a:t>
            </a:r>
            <a:endParaRPr lang="en-GB" dirty="0"/>
          </a:p>
        </p:txBody>
      </p:sp>
      <p:sp>
        <p:nvSpPr>
          <p:cNvPr id="5" name="TextBox 4">
            <a:extLst>
              <a:ext uri="{FF2B5EF4-FFF2-40B4-BE49-F238E27FC236}">
                <a16:creationId xmlns:a16="http://schemas.microsoft.com/office/drawing/2014/main" id="{0E4DAEB2-3459-2C90-487D-2D4FA3878EE2}"/>
              </a:ext>
            </a:extLst>
          </p:cNvPr>
          <p:cNvSpPr txBox="1"/>
          <p:nvPr/>
        </p:nvSpPr>
        <p:spPr>
          <a:xfrm>
            <a:off x="3217861" y="2223504"/>
            <a:ext cx="5761053" cy="400110"/>
          </a:xfrm>
          <a:prstGeom prst="rect">
            <a:avLst/>
          </a:prstGeom>
          <a:noFill/>
        </p:spPr>
        <p:txBody>
          <a:bodyPr wrap="square" rtlCol="0">
            <a:spAutoFit/>
          </a:bodyPr>
          <a:lstStyle/>
          <a:p>
            <a:pPr algn="ctr"/>
            <a:r>
              <a:rPr lang="en-US" sz="2000"/>
              <a:t>1. Choose a parameterized circuit as an ansatz</a:t>
            </a:r>
            <a:endParaRPr lang="en-GB" sz="2000"/>
          </a:p>
        </p:txBody>
      </p:sp>
      <p:pic>
        <p:nvPicPr>
          <p:cNvPr id="9" name="Picture 8">
            <a:extLst>
              <a:ext uri="{FF2B5EF4-FFF2-40B4-BE49-F238E27FC236}">
                <a16:creationId xmlns:a16="http://schemas.microsoft.com/office/drawing/2014/main" id="{39451B2F-7A5B-A183-FF39-C41EF3C7A239}"/>
              </a:ext>
            </a:extLst>
          </p:cNvPr>
          <p:cNvPicPr>
            <a:picLocks noChangeAspect="1"/>
          </p:cNvPicPr>
          <p:nvPr/>
        </p:nvPicPr>
        <p:blipFill>
          <a:blip r:embed="rId2"/>
          <a:stretch>
            <a:fillRect/>
          </a:stretch>
        </p:blipFill>
        <p:spPr>
          <a:xfrm>
            <a:off x="3217862" y="2620827"/>
            <a:ext cx="5756276" cy="2665548"/>
          </a:xfrm>
          <a:prstGeom prst="rect">
            <a:avLst/>
          </a:prstGeom>
        </p:spPr>
      </p:pic>
    </p:spTree>
    <p:extLst>
      <p:ext uri="{BB962C8B-B14F-4D97-AF65-F5344CB8AC3E}">
        <p14:creationId xmlns:p14="http://schemas.microsoft.com/office/powerpoint/2010/main" val="863768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9451B2F-7A5B-A183-FF39-C41EF3C7A239}"/>
              </a:ext>
            </a:extLst>
          </p:cNvPr>
          <p:cNvPicPr>
            <a:picLocks noChangeAspect="1"/>
          </p:cNvPicPr>
          <p:nvPr/>
        </p:nvPicPr>
        <p:blipFill>
          <a:blip r:embed="rId2"/>
          <a:stretch>
            <a:fillRect/>
          </a:stretch>
        </p:blipFill>
        <p:spPr>
          <a:xfrm>
            <a:off x="3498863" y="1806678"/>
            <a:ext cx="5756276" cy="2665548"/>
          </a:xfrm>
          <a:prstGeom prst="rect">
            <a:avLst/>
          </a:prstGeom>
        </p:spPr>
      </p:pic>
      <p:pic>
        <p:nvPicPr>
          <p:cNvPr id="17" name="Picture 16">
            <a:extLst>
              <a:ext uri="{FF2B5EF4-FFF2-40B4-BE49-F238E27FC236}">
                <a16:creationId xmlns:a16="http://schemas.microsoft.com/office/drawing/2014/main" id="{DD27AA2D-2D37-52AD-2508-AF8C5D94BB70}"/>
              </a:ext>
            </a:extLst>
          </p:cNvPr>
          <p:cNvPicPr>
            <a:picLocks noChangeAspect="1"/>
          </p:cNvPicPr>
          <p:nvPr/>
        </p:nvPicPr>
        <p:blipFill rotWithShape="1">
          <a:blip r:embed="rId2">
            <a:duotone>
              <a:prstClr val="black"/>
              <a:srgbClr val="D9C3A5">
                <a:tint val="50000"/>
                <a:satMod val="180000"/>
              </a:srgbClr>
            </a:duotone>
          </a:blip>
          <a:srcRect r="3144"/>
          <a:stretch/>
        </p:blipFill>
        <p:spPr>
          <a:xfrm>
            <a:off x="3470274" y="1895320"/>
            <a:ext cx="5575301" cy="2665548"/>
          </a:xfrm>
          <a:prstGeom prst="rect">
            <a:avLst/>
          </a:prstGeom>
        </p:spPr>
      </p:pic>
      <p:sp>
        <p:nvSpPr>
          <p:cNvPr id="5" name="TextBox 4">
            <a:extLst>
              <a:ext uri="{FF2B5EF4-FFF2-40B4-BE49-F238E27FC236}">
                <a16:creationId xmlns:a16="http://schemas.microsoft.com/office/drawing/2014/main" id="{0E4DAEB2-3459-2C90-487D-2D4FA3878EE2}"/>
              </a:ext>
            </a:extLst>
          </p:cNvPr>
          <p:cNvSpPr txBox="1"/>
          <p:nvPr/>
        </p:nvSpPr>
        <p:spPr>
          <a:xfrm>
            <a:off x="3491698" y="1154567"/>
            <a:ext cx="5761053" cy="646331"/>
          </a:xfrm>
          <a:prstGeom prst="rect">
            <a:avLst/>
          </a:prstGeom>
          <a:noFill/>
        </p:spPr>
        <p:txBody>
          <a:bodyPr wrap="square" rtlCol="0">
            <a:spAutoFit/>
          </a:bodyPr>
          <a:lstStyle/>
          <a:p>
            <a:pPr algn="ctr"/>
            <a:r>
              <a:rPr lang="en-US" dirty="0"/>
              <a:t>2. Prepare your desired initial state – </a:t>
            </a:r>
          </a:p>
          <a:p>
            <a:pPr algn="ctr"/>
            <a:r>
              <a:rPr lang="en-US" dirty="0"/>
              <a:t>Variational Quantum Eigensolver</a:t>
            </a:r>
            <a:endParaRPr lang="en-GB" dirty="0"/>
          </a:p>
        </p:txBody>
      </p:sp>
      <p:sp>
        <p:nvSpPr>
          <p:cNvPr id="8" name="Left Brace 7">
            <a:extLst>
              <a:ext uri="{FF2B5EF4-FFF2-40B4-BE49-F238E27FC236}">
                <a16:creationId xmlns:a16="http://schemas.microsoft.com/office/drawing/2014/main" id="{8786CEC5-A814-7433-A500-9FACEED34E41}"/>
              </a:ext>
            </a:extLst>
          </p:cNvPr>
          <p:cNvSpPr/>
          <p:nvPr/>
        </p:nvSpPr>
        <p:spPr>
          <a:xfrm>
            <a:off x="2112962" y="1608070"/>
            <a:ext cx="666750" cy="30861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10" name="Left Brace 9">
            <a:extLst>
              <a:ext uri="{FF2B5EF4-FFF2-40B4-BE49-F238E27FC236}">
                <a16:creationId xmlns:a16="http://schemas.microsoft.com/office/drawing/2014/main" id="{FF5F2D00-3A7E-8A7B-689F-BED14E0CC4A9}"/>
              </a:ext>
            </a:extLst>
          </p:cNvPr>
          <p:cNvSpPr/>
          <p:nvPr/>
        </p:nvSpPr>
        <p:spPr>
          <a:xfrm flipH="1">
            <a:off x="10612466" y="1596402"/>
            <a:ext cx="666750" cy="30861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840D59A-6D42-9C18-4A2B-609248DF6E7A}"/>
                  </a:ext>
                </a:extLst>
              </p:cNvPr>
              <p:cNvSpPr txBox="1"/>
              <p:nvPr/>
            </p:nvSpPr>
            <p:spPr>
              <a:xfrm>
                <a:off x="679449" y="2954786"/>
                <a:ext cx="1362075" cy="369332"/>
              </a:xfrm>
              <a:prstGeom prst="rect">
                <a:avLst/>
              </a:prstGeom>
              <a:noFill/>
            </p:spPr>
            <p:txBody>
              <a:bodyPr wrap="square" rtlCol="0">
                <a:spAutoFit/>
              </a:bodyPr>
              <a:lstStyle/>
              <a:p>
                <a:r>
                  <a:rPr lang="en-US"/>
                  <a:t>Minimize </a:t>
                </a:r>
                <a14:m>
                  <m:oMath xmlns:m="http://schemas.openxmlformats.org/officeDocument/2006/math">
                    <m:r>
                      <a:rPr lang="en-US" b="1" i="1" smtClean="0">
                        <a:latin typeface="Cambria Math" panose="02040503050406030204" pitchFamily="18" charset="0"/>
                      </a:rPr>
                      <m:t>𝜽</m:t>
                    </m:r>
                  </m:oMath>
                </a14:m>
                <a:endParaRPr lang="en-GB" b="1"/>
              </a:p>
            </p:txBody>
          </p:sp>
        </mc:Choice>
        <mc:Fallback xmlns="">
          <p:sp>
            <p:nvSpPr>
              <p:cNvPr id="11" name="TextBox 10">
                <a:extLst>
                  <a:ext uri="{FF2B5EF4-FFF2-40B4-BE49-F238E27FC236}">
                    <a16:creationId xmlns:a16="http://schemas.microsoft.com/office/drawing/2014/main" id="{F840D59A-6D42-9C18-4A2B-609248DF6E7A}"/>
                  </a:ext>
                </a:extLst>
              </p:cNvPr>
              <p:cNvSpPr txBox="1">
                <a:spLocks noRot="1" noChangeAspect="1" noMove="1" noResize="1" noEditPoints="1" noAdjustHandles="1" noChangeArrowheads="1" noChangeShapeType="1" noTextEdit="1"/>
              </p:cNvSpPr>
              <p:nvPr/>
            </p:nvSpPr>
            <p:spPr>
              <a:xfrm>
                <a:off x="679449" y="2954786"/>
                <a:ext cx="1362075" cy="369332"/>
              </a:xfrm>
              <a:prstGeom prst="rect">
                <a:avLst/>
              </a:prstGeom>
              <a:blipFill>
                <a:blip r:embed="rId3"/>
                <a:stretch>
                  <a:fillRect l="-3571" t="-10000"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1634FF9-F7B5-3DFA-1668-E011C9A1A159}"/>
                  </a:ext>
                </a:extLst>
              </p:cNvPr>
              <p:cNvSpPr txBox="1"/>
              <p:nvPr/>
            </p:nvSpPr>
            <p:spPr>
              <a:xfrm>
                <a:off x="1920094" y="2303014"/>
                <a:ext cx="2238375" cy="15696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9600" b="0" i="1" smtClean="0">
                              <a:latin typeface="Cambria Math" panose="02040503050406030204" pitchFamily="18" charset="0"/>
                            </a:rPr>
                          </m:ctrlPr>
                        </m:sSubPr>
                        <m:e>
                          <m:r>
                            <m:rPr>
                              <m:sty m:val="p"/>
                            </m:rPr>
                            <a:rPr lang="en-US" sz="9600" smtClean="0">
                              <a:latin typeface="Cambria Math" panose="02040503050406030204" pitchFamily="18" charset="0"/>
                            </a:rPr>
                            <m:t>Σ</m:t>
                          </m:r>
                        </m:e>
                        <m:sub>
                          <m:r>
                            <m:rPr>
                              <m:sty m:val="p"/>
                            </m:rPr>
                            <a:rPr lang="en-US" sz="9600" b="0" i="0" smtClean="0">
                              <a:latin typeface="Cambria Math" panose="02040503050406030204" pitchFamily="18" charset="0"/>
                            </a:rPr>
                            <m:t>i</m:t>
                          </m:r>
                        </m:sub>
                      </m:sSub>
                    </m:oMath>
                  </m:oMathPara>
                </a14:m>
                <a:endParaRPr lang="en-GB" sz="9600" dirty="0"/>
              </a:p>
            </p:txBody>
          </p:sp>
        </mc:Choice>
        <mc:Fallback xmlns="">
          <p:sp>
            <p:nvSpPr>
              <p:cNvPr id="13" name="TextBox 12">
                <a:extLst>
                  <a:ext uri="{FF2B5EF4-FFF2-40B4-BE49-F238E27FC236}">
                    <a16:creationId xmlns:a16="http://schemas.microsoft.com/office/drawing/2014/main" id="{71634FF9-F7B5-3DFA-1668-E011C9A1A159}"/>
                  </a:ext>
                </a:extLst>
              </p:cNvPr>
              <p:cNvSpPr txBox="1">
                <a:spLocks noRot="1" noChangeAspect="1" noMove="1" noResize="1" noEditPoints="1" noAdjustHandles="1" noChangeArrowheads="1" noChangeShapeType="1" noTextEdit="1"/>
              </p:cNvSpPr>
              <p:nvPr/>
            </p:nvSpPr>
            <p:spPr>
              <a:xfrm>
                <a:off x="1920094" y="2303014"/>
                <a:ext cx="2238375" cy="1569660"/>
              </a:xfrm>
              <a:prstGeom prst="rect">
                <a:avLst/>
              </a:prstGeom>
              <a:blipFill>
                <a:blip r:embed="rId4"/>
                <a:stretch>
                  <a:fillRect/>
                </a:stretch>
              </a:blipFill>
            </p:spPr>
            <p:txBody>
              <a:bodyPr/>
              <a:lstStyle/>
              <a:p>
                <a:r>
                  <a:rPr lang="en-GB">
                    <a:noFill/>
                  </a:rPr>
                  <a:t> </a:t>
                </a:r>
              </a:p>
            </p:txBody>
          </p:sp>
        </mc:Fallback>
      </mc:AlternateContent>
      <p:sp>
        <p:nvSpPr>
          <p:cNvPr id="14" name="Rectangle 13">
            <a:extLst>
              <a:ext uri="{FF2B5EF4-FFF2-40B4-BE49-F238E27FC236}">
                <a16:creationId xmlns:a16="http://schemas.microsoft.com/office/drawing/2014/main" id="{DC056747-2ED9-95A6-D764-F0A8D846EE69}"/>
              </a:ext>
            </a:extLst>
          </p:cNvPr>
          <p:cNvSpPr/>
          <p:nvPr/>
        </p:nvSpPr>
        <p:spPr>
          <a:xfrm>
            <a:off x="9045575" y="1806678"/>
            <a:ext cx="1566891" cy="2712589"/>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sz="880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10B8C9F-934D-AC10-D34D-B1DBA850291C}"/>
                  </a:ext>
                </a:extLst>
              </p:cNvPr>
              <p:cNvSpPr txBox="1"/>
              <p:nvPr/>
            </p:nvSpPr>
            <p:spPr>
              <a:xfrm>
                <a:off x="9045575" y="2671744"/>
                <a:ext cx="1470025" cy="9626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GB" sz="5400" i="1" smtClean="0">
                              <a:latin typeface="Cambria Math" panose="02040503050406030204" pitchFamily="18" charset="0"/>
                            </a:rPr>
                          </m:ctrlPr>
                        </m:sSubSupPr>
                        <m:e>
                          <m:r>
                            <a:rPr lang="en-US" sz="5400" b="0" i="1" smtClean="0">
                              <a:latin typeface="Cambria Math" panose="02040503050406030204" pitchFamily="18" charset="0"/>
                            </a:rPr>
                            <m:t>𝐻</m:t>
                          </m:r>
                        </m:e>
                        <m:sub>
                          <m:r>
                            <a:rPr lang="en-US" sz="5400" b="0" i="1" smtClean="0">
                              <a:latin typeface="Cambria Math" panose="02040503050406030204" pitchFamily="18" charset="0"/>
                            </a:rPr>
                            <m:t>𝑡</m:t>
                          </m:r>
                          <m:r>
                            <a:rPr lang="en-US" sz="5400" b="0" i="1" smtClean="0">
                              <a:latin typeface="Cambria Math" panose="02040503050406030204" pitchFamily="18" charset="0"/>
                            </a:rPr>
                            <m:t>=1</m:t>
                          </m:r>
                        </m:sub>
                        <m:sup>
                          <m:r>
                            <a:rPr lang="en-US" sz="5400" b="0" i="1" smtClean="0">
                              <a:latin typeface="Cambria Math" panose="02040503050406030204" pitchFamily="18" charset="0"/>
                            </a:rPr>
                            <m:t>𝑖</m:t>
                          </m:r>
                        </m:sup>
                      </m:sSubSup>
                    </m:oMath>
                  </m:oMathPara>
                </a14:m>
                <a:endParaRPr lang="en-GB" sz="5400" dirty="0"/>
              </a:p>
            </p:txBody>
          </p:sp>
        </mc:Choice>
        <mc:Fallback xmlns="">
          <p:sp>
            <p:nvSpPr>
              <p:cNvPr id="16" name="TextBox 15">
                <a:extLst>
                  <a:ext uri="{FF2B5EF4-FFF2-40B4-BE49-F238E27FC236}">
                    <a16:creationId xmlns:a16="http://schemas.microsoft.com/office/drawing/2014/main" id="{410B8C9F-934D-AC10-D34D-B1DBA850291C}"/>
                  </a:ext>
                </a:extLst>
              </p:cNvPr>
              <p:cNvSpPr txBox="1">
                <a:spLocks noRot="1" noChangeAspect="1" noMove="1" noResize="1" noEditPoints="1" noAdjustHandles="1" noChangeArrowheads="1" noChangeShapeType="1" noTextEdit="1"/>
              </p:cNvSpPr>
              <p:nvPr/>
            </p:nvSpPr>
            <p:spPr>
              <a:xfrm>
                <a:off x="9045575" y="2671744"/>
                <a:ext cx="1470025" cy="962699"/>
              </a:xfrm>
              <a:prstGeom prst="rect">
                <a:avLst/>
              </a:prstGeom>
              <a:blipFill>
                <a:blip r:embed="rId5"/>
                <a:stretch>
                  <a:fillRect/>
                </a:stretch>
              </a:blipFill>
            </p:spPr>
            <p:txBody>
              <a:bodyPr/>
              <a:lstStyle/>
              <a:p>
                <a:r>
                  <a:rPr lang="en-GB">
                    <a:noFill/>
                  </a:rPr>
                  <a:t> </a:t>
                </a:r>
              </a:p>
            </p:txBody>
          </p:sp>
        </mc:Fallback>
      </mc:AlternateContent>
      <p:pic>
        <p:nvPicPr>
          <p:cNvPr id="18" name="Picture 17">
            <a:extLst>
              <a:ext uri="{FF2B5EF4-FFF2-40B4-BE49-F238E27FC236}">
                <a16:creationId xmlns:a16="http://schemas.microsoft.com/office/drawing/2014/main" id="{18574AB2-E70D-163C-49C4-5817D8F00E86}"/>
              </a:ext>
            </a:extLst>
          </p:cNvPr>
          <p:cNvPicPr>
            <a:picLocks noChangeAspect="1"/>
          </p:cNvPicPr>
          <p:nvPr/>
        </p:nvPicPr>
        <p:blipFill>
          <a:blip r:embed="rId6"/>
          <a:stretch>
            <a:fillRect/>
          </a:stretch>
        </p:blipFill>
        <p:spPr>
          <a:xfrm>
            <a:off x="3789581" y="4728376"/>
            <a:ext cx="4471781" cy="1259947"/>
          </a:xfrm>
          <a:prstGeom prst="rect">
            <a:avLst/>
          </a:prstGeom>
        </p:spPr>
      </p:pic>
      <p:cxnSp>
        <p:nvCxnSpPr>
          <p:cNvPr id="20" name="Connector: Elbow 19">
            <a:extLst>
              <a:ext uri="{FF2B5EF4-FFF2-40B4-BE49-F238E27FC236}">
                <a16:creationId xmlns:a16="http://schemas.microsoft.com/office/drawing/2014/main" id="{16802AE2-18F9-8FE3-B5B0-3E4C77B53B3A}"/>
              </a:ext>
            </a:extLst>
          </p:cNvPr>
          <p:cNvCxnSpPr>
            <a:cxnSpLocks/>
            <a:endCxn id="16" idx="2"/>
          </p:cNvCxnSpPr>
          <p:nvPr/>
        </p:nvCxnSpPr>
        <p:spPr>
          <a:xfrm flipV="1">
            <a:off x="7743825" y="3634443"/>
            <a:ext cx="2036763" cy="140776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82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E4DAEB2-3459-2C90-487D-2D4FA3878EE2}"/>
              </a:ext>
            </a:extLst>
          </p:cNvPr>
          <p:cNvSpPr txBox="1"/>
          <p:nvPr/>
        </p:nvSpPr>
        <p:spPr>
          <a:xfrm>
            <a:off x="2815423" y="1564142"/>
            <a:ext cx="5761053" cy="461665"/>
          </a:xfrm>
          <a:prstGeom prst="rect">
            <a:avLst/>
          </a:prstGeom>
          <a:noFill/>
        </p:spPr>
        <p:txBody>
          <a:bodyPr wrap="square" rtlCol="0">
            <a:spAutoFit/>
          </a:bodyPr>
          <a:lstStyle/>
          <a:p>
            <a:pPr algn="ctr"/>
            <a:r>
              <a:rPr lang="en-US" sz="2400" dirty="0"/>
              <a:t>3. Evolve</a:t>
            </a:r>
            <a:endParaRPr lang="en-GB" sz="2400" dirty="0"/>
          </a:p>
        </p:txBody>
      </p:sp>
      <p:pic>
        <p:nvPicPr>
          <p:cNvPr id="9" name="Picture 8">
            <a:extLst>
              <a:ext uri="{FF2B5EF4-FFF2-40B4-BE49-F238E27FC236}">
                <a16:creationId xmlns:a16="http://schemas.microsoft.com/office/drawing/2014/main" id="{39451B2F-7A5B-A183-FF39-C41EF3C7A239}"/>
              </a:ext>
            </a:extLst>
          </p:cNvPr>
          <p:cNvPicPr>
            <a:picLocks noChangeAspect="1"/>
          </p:cNvPicPr>
          <p:nvPr/>
        </p:nvPicPr>
        <p:blipFill>
          <a:blip r:embed="rId2">
            <a:duotone>
              <a:prstClr val="black"/>
              <a:srgbClr val="D9C3A5">
                <a:tint val="50000"/>
                <a:satMod val="180000"/>
              </a:srgbClr>
            </a:duotone>
          </a:blip>
          <a:stretch>
            <a:fillRect/>
          </a:stretch>
        </p:blipFill>
        <p:spPr>
          <a:xfrm>
            <a:off x="822324" y="2382702"/>
            <a:ext cx="5756276" cy="2665548"/>
          </a:xfrm>
          <a:prstGeom prst="rect">
            <a:avLst/>
          </a:prstGeom>
        </p:spPr>
      </p:pic>
      <p:sp>
        <p:nvSpPr>
          <p:cNvPr id="14" name="Rectangle 13">
            <a:extLst>
              <a:ext uri="{FF2B5EF4-FFF2-40B4-BE49-F238E27FC236}">
                <a16:creationId xmlns:a16="http://schemas.microsoft.com/office/drawing/2014/main" id="{DC056747-2ED9-95A6-D764-F0A8D846EE69}"/>
              </a:ext>
            </a:extLst>
          </p:cNvPr>
          <p:cNvSpPr/>
          <p:nvPr/>
        </p:nvSpPr>
        <p:spPr>
          <a:xfrm>
            <a:off x="6578599" y="2368653"/>
            <a:ext cx="2971801" cy="2712589"/>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sz="880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10B8C9F-934D-AC10-D34D-B1DBA850291C}"/>
                  </a:ext>
                </a:extLst>
              </p:cNvPr>
              <p:cNvSpPr txBox="1"/>
              <p:nvPr/>
            </p:nvSpPr>
            <p:spPr>
              <a:xfrm>
                <a:off x="5130345" y="3249848"/>
                <a:ext cx="6096000" cy="9501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5400" i="1" smtClean="0">
                              <a:latin typeface="Cambria Math" panose="02040503050406030204" pitchFamily="18" charset="0"/>
                            </a:rPr>
                          </m:ctrlPr>
                        </m:sSupPr>
                        <m:e>
                          <m:r>
                            <m:rPr>
                              <m:sty m:val="p"/>
                            </m:rPr>
                            <a:rPr lang="en-US" sz="5400">
                              <a:latin typeface="Cambria Math" panose="02040503050406030204" pitchFamily="18" charset="0"/>
                            </a:rPr>
                            <m:t>e</m:t>
                          </m:r>
                        </m:e>
                        <m:sup>
                          <m:r>
                            <a:rPr lang="en-US" sz="5400" b="0" i="1" smtClean="0">
                              <a:latin typeface="Cambria Math" panose="02040503050406030204" pitchFamily="18" charset="0"/>
                            </a:rPr>
                            <m:t>−</m:t>
                          </m:r>
                          <m:r>
                            <a:rPr lang="en-US" sz="5400" i="1">
                              <a:latin typeface="Cambria Math" panose="02040503050406030204" pitchFamily="18" charset="0"/>
                            </a:rPr>
                            <m:t>𝑖</m:t>
                          </m:r>
                          <m:sSub>
                            <m:sSubPr>
                              <m:ctrlPr>
                                <a:rPr lang="en-US" sz="5400" b="0" i="1" smtClean="0">
                                  <a:latin typeface="Cambria Math" panose="02040503050406030204" pitchFamily="18" charset="0"/>
                                </a:rPr>
                              </m:ctrlPr>
                            </m:sSubPr>
                            <m:e>
                              <m:r>
                                <a:rPr lang="en-US" sz="5400" i="1">
                                  <a:latin typeface="Cambria Math" panose="02040503050406030204" pitchFamily="18" charset="0"/>
                                </a:rPr>
                                <m:t>𝐻</m:t>
                              </m:r>
                            </m:e>
                            <m:sub>
                              <m:r>
                                <a:rPr lang="en-US" sz="5400" b="0" i="1" smtClean="0">
                                  <a:latin typeface="Cambria Math" panose="02040503050406030204" pitchFamily="18" charset="0"/>
                                </a:rPr>
                                <m:t>𝑡</m:t>
                              </m:r>
                              <m:r>
                                <a:rPr lang="en-US" sz="5400" b="0" i="1" smtClean="0">
                                  <a:latin typeface="Cambria Math" panose="02040503050406030204" pitchFamily="18" charset="0"/>
                                </a:rPr>
                                <m:t>=1</m:t>
                              </m:r>
                            </m:sub>
                          </m:sSub>
                          <m:r>
                            <m:rPr>
                              <m:sty m:val="p"/>
                            </m:rPr>
                            <a:rPr lang="en-US" sz="5400">
                              <a:latin typeface="Cambria Math" panose="02040503050406030204" pitchFamily="18" charset="0"/>
                            </a:rPr>
                            <m:t>Δ</m:t>
                          </m:r>
                          <m:r>
                            <a:rPr lang="en-US" sz="5400" i="1">
                              <a:latin typeface="Cambria Math" panose="02040503050406030204" pitchFamily="18" charset="0"/>
                            </a:rPr>
                            <m:t>𝑡</m:t>
                          </m:r>
                        </m:sup>
                      </m:sSup>
                    </m:oMath>
                  </m:oMathPara>
                </a14:m>
                <a:endParaRPr lang="en-GB" sz="5400" dirty="0"/>
              </a:p>
            </p:txBody>
          </p:sp>
        </mc:Choice>
        <mc:Fallback xmlns="">
          <p:sp>
            <p:nvSpPr>
              <p:cNvPr id="16" name="TextBox 15">
                <a:extLst>
                  <a:ext uri="{FF2B5EF4-FFF2-40B4-BE49-F238E27FC236}">
                    <a16:creationId xmlns:a16="http://schemas.microsoft.com/office/drawing/2014/main" id="{410B8C9F-934D-AC10-D34D-B1DBA850291C}"/>
                  </a:ext>
                </a:extLst>
              </p:cNvPr>
              <p:cNvSpPr txBox="1">
                <a:spLocks noRot="1" noChangeAspect="1" noMove="1" noResize="1" noEditPoints="1" noAdjustHandles="1" noChangeArrowheads="1" noChangeShapeType="1" noTextEdit="1"/>
              </p:cNvSpPr>
              <p:nvPr/>
            </p:nvSpPr>
            <p:spPr>
              <a:xfrm>
                <a:off x="5130345" y="3249848"/>
                <a:ext cx="6096000" cy="950197"/>
              </a:xfrm>
              <a:prstGeom prst="rect">
                <a:avLst/>
              </a:prstGeom>
              <a:blipFill>
                <a:blip r:embed="rId3"/>
                <a:stretch>
                  <a:fillRect/>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7989D4D8-565D-9557-6F50-FFE166A7EF89}"/>
              </a:ext>
            </a:extLst>
          </p:cNvPr>
          <p:cNvSpPr txBox="1"/>
          <p:nvPr/>
        </p:nvSpPr>
        <p:spPr>
          <a:xfrm>
            <a:off x="5130345" y="5095291"/>
            <a:ext cx="5761053" cy="461665"/>
          </a:xfrm>
          <a:prstGeom prst="rect">
            <a:avLst/>
          </a:prstGeom>
          <a:noFill/>
        </p:spPr>
        <p:txBody>
          <a:bodyPr wrap="square" rtlCol="0">
            <a:spAutoFit/>
          </a:bodyPr>
          <a:lstStyle/>
          <a:p>
            <a:pPr algn="ctr"/>
            <a:r>
              <a:rPr lang="en-US" sz="2400" dirty="0"/>
              <a:t>Trotter Circuit</a:t>
            </a:r>
            <a:endParaRPr lang="en-GB" sz="24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4F33DE6-F901-AC0E-48B1-8FFE8E6B92AD}"/>
                  </a:ext>
                </a:extLst>
              </p:cNvPr>
              <p:cNvSpPr txBox="1"/>
              <p:nvPr/>
            </p:nvSpPr>
            <p:spPr>
              <a:xfrm>
                <a:off x="7838621" y="3182921"/>
                <a:ext cx="6096000" cy="9501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5400" b="0" i="1" smtClean="0">
                              <a:latin typeface="Cambria Math" panose="02040503050406030204" pitchFamily="18" charset="0"/>
                            </a:rPr>
                          </m:ctrlPr>
                        </m:sSubPr>
                        <m:e>
                          <m:r>
                            <m:rPr>
                              <m:sty m:val="p"/>
                            </m:rPr>
                            <a:rPr lang="en-US" sz="5400" i="0" smtClean="0">
                              <a:latin typeface="Cambria Math" panose="02040503050406030204" pitchFamily="18" charset="0"/>
                            </a:rPr>
                            <m:t>Ψ</m:t>
                          </m:r>
                        </m:e>
                        <m:sub>
                          <m:r>
                            <a:rPr lang="en-US" sz="5400" b="0" i="1" smtClean="0">
                              <a:latin typeface="Cambria Math" panose="02040503050406030204" pitchFamily="18" charset="0"/>
                            </a:rPr>
                            <m:t>𝑡</m:t>
                          </m:r>
                          <m:r>
                            <a:rPr lang="en-US" sz="5400" b="0" i="1" smtClean="0">
                              <a:latin typeface="Cambria Math" panose="02040503050406030204" pitchFamily="18" charset="0"/>
                            </a:rPr>
                            <m:t>=2</m:t>
                          </m:r>
                        </m:sub>
                      </m:sSub>
                    </m:oMath>
                  </m:oMathPara>
                </a14:m>
                <a:endParaRPr lang="en-GB" sz="5400" dirty="0"/>
              </a:p>
            </p:txBody>
          </p:sp>
        </mc:Choice>
        <mc:Fallback xmlns="">
          <p:sp>
            <p:nvSpPr>
              <p:cNvPr id="3" name="TextBox 2">
                <a:extLst>
                  <a:ext uri="{FF2B5EF4-FFF2-40B4-BE49-F238E27FC236}">
                    <a16:creationId xmlns:a16="http://schemas.microsoft.com/office/drawing/2014/main" id="{34F33DE6-F901-AC0E-48B1-8FFE8E6B92AD}"/>
                  </a:ext>
                </a:extLst>
              </p:cNvPr>
              <p:cNvSpPr txBox="1">
                <a:spLocks noRot="1" noChangeAspect="1" noMove="1" noResize="1" noEditPoints="1" noAdjustHandles="1" noChangeArrowheads="1" noChangeShapeType="1" noTextEdit="1"/>
              </p:cNvSpPr>
              <p:nvPr/>
            </p:nvSpPr>
            <p:spPr>
              <a:xfrm>
                <a:off x="7838621" y="3182921"/>
                <a:ext cx="6096000" cy="950197"/>
              </a:xfrm>
              <a:prstGeom prst="rect">
                <a:avLst/>
              </a:prstGeom>
              <a:blipFill>
                <a:blip r:embed="rId4"/>
                <a:stretch>
                  <a:fillRect/>
                </a:stretch>
              </a:blipFill>
            </p:spPr>
            <p:txBody>
              <a:bodyPr/>
              <a:lstStyle/>
              <a:p>
                <a:r>
                  <a:rPr lang="en-GB">
                    <a:noFill/>
                  </a:rPr>
                  <a:t> </a:t>
                </a:r>
              </a:p>
            </p:txBody>
          </p:sp>
        </mc:Fallback>
      </mc:AlternateContent>
      <p:cxnSp>
        <p:nvCxnSpPr>
          <p:cNvPr id="6" name="Straight Arrow Connector 5">
            <a:extLst>
              <a:ext uri="{FF2B5EF4-FFF2-40B4-BE49-F238E27FC236}">
                <a16:creationId xmlns:a16="http://schemas.microsoft.com/office/drawing/2014/main" id="{E2372D8C-7FA0-6ADE-4F9D-54B2216BA793}"/>
              </a:ext>
            </a:extLst>
          </p:cNvPr>
          <p:cNvCxnSpPr/>
          <p:nvPr/>
        </p:nvCxnSpPr>
        <p:spPr>
          <a:xfrm>
            <a:off x="9652000" y="3724946"/>
            <a:ext cx="4318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3805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56A34B-C234-4DD9-2F92-54CC8C7DB2D0}"/>
              </a:ext>
            </a:extLst>
          </p:cNvPr>
          <p:cNvPicPr>
            <a:picLocks noChangeAspect="1"/>
          </p:cNvPicPr>
          <p:nvPr/>
        </p:nvPicPr>
        <p:blipFill rotWithShape="1">
          <a:blip r:embed="rId2">
            <a:duotone>
              <a:prstClr val="black"/>
              <a:srgbClr val="D9C3A5">
                <a:tint val="50000"/>
                <a:satMod val="180000"/>
              </a:srgbClr>
            </a:duotone>
          </a:blip>
          <a:srcRect l="6583"/>
          <a:stretch/>
        </p:blipFill>
        <p:spPr>
          <a:xfrm flipH="1">
            <a:off x="6248076" y="2688706"/>
            <a:ext cx="4278386" cy="2120797"/>
          </a:xfrm>
          <a:prstGeom prst="rect">
            <a:avLst/>
          </a:prstGeom>
        </p:spPr>
      </p:pic>
      <p:pic>
        <p:nvPicPr>
          <p:cNvPr id="12" name="Picture 11">
            <a:extLst>
              <a:ext uri="{FF2B5EF4-FFF2-40B4-BE49-F238E27FC236}">
                <a16:creationId xmlns:a16="http://schemas.microsoft.com/office/drawing/2014/main" id="{0724F8EC-3BFE-7057-A1AC-02A605A98D33}"/>
              </a:ext>
            </a:extLst>
          </p:cNvPr>
          <p:cNvPicPr>
            <a:picLocks noChangeAspect="1"/>
          </p:cNvPicPr>
          <p:nvPr/>
        </p:nvPicPr>
        <p:blipFill rotWithShape="1">
          <a:blip r:embed="rId2">
            <a:duotone>
              <a:prstClr val="black"/>
              <a:schemeClr val="accent5">
                <a:tint val="45000"/>
                <a:satMod val="400000"/>
              </a:schemeClr>
            </a:duotone>
          </a:blip>
          <a:srcRect l="6583"/>
          <a:stretch/>
        </p:blipFill>
        <p:spPr>
          <a:xfrm flipH="1">
            <a:off x="6248076" y="2668451"/>
            <a:ext cx="4278386" cy="2141052"/>
          </a:xfrm>
          <a:prstGeom prst="rect">
            <a:avLst/>
          </a:prstGeom>
        </p:spPr>
      </p:pic>
      <p:sp>
        <p:nvSpPr>
          <p:cNvPr id="5" name="TextBox 4">
            <a:extLst>
              <a:ext uri="{FF2B5EF4-FFF2-40B4-BE49-F238E27FC236}">
                <a16:creationId xmlns:a16="http://schemas.microsoft.com/office/drawing/2014/main" id="{0E4DAEB2-3459-2C90-487D-2D4FA3878EE2}"/>
              </a:ext>
            </a:extLst>
          </p:cNvPr>
          <p:cNvSpPr txBox="1"/>
          <p:nvPr/>
        </p:nvSpPr>
        <p:spPr>
          <a:xfrm>
            <a:off x="2559093" y="2028341"/>
            <a:ext cx="5761053" cy="523220"/>
          </a:xfrm>
          <a:prstGeom prst="rect">
            <a:avLst/>
          </a:prstGeom>
          <a:noFill/>
        </p:spPr>
        <p:txBody>
          <a:bodyPr wrap="square" rtlCol="0">
            <a:spAutoFit/>
          </a:bodyPr>
          <a:lstStyle/>
          <a:p>
            <a:pPr algn="ctr"/>
            <a:r>
              <a:rPr lang="en-US" sz="2800"/>
              <a:t>3. compress</a:t>
            </a:r>
            <a:endParaRPr lang="en-GB" sz="2800"/>
          </a:p>
        </p:txBody>
      </p:sp>
      <p:pic>
        <p:nvPicPr>
          <p:cNvPr id="9" name="Picture 8">
            <a:extLst>
              <a:ext uri="{FF2B5EF4-FFF2-40B4-BE49-F238E27FC236}">
                <a16:creationId xmlns:a16="http://schemas.microsoft.com/office/drawing/2014/main" id="{39451B2F-7A5B-A183-FF39-C41EF3C7A239}"/>
              </a:ext>
            </a:extLst>
          </p:cNvPr>
          <p:cNvPicPr>
            <a:picLocks noChangeAspect="1"/>
          </p:cNvPicPr>
          <p:nvPr/>
        </p:nvPicPr>
        <p:blipFill>
          <a:blip r:embed="rId2">
            <a:duotone>
              <a:prstClr val="black"/>
              <a:srgbClr val="D9C3A5">
                <a:tint val="50000"/>
                <a:satMod val="180000"/>
              </a:srgbClr>
            </a:duotone>
          </a:blip>
          <a:stretch>
            <a:fillRect/>
          </a:stretch>
        </p:blipFill>
        <p:spPr>
          <a:xfrm>
            <a:off x="165099" y="2668452"/>
            <a:ext cx="4579881" cy="2120797"/>
          </a:xfrm>
          <a:prstGeom prst="rect">
            <a:avLst/>
          </a:prstGeom>
        </p:spPr>
      </p:pic>
      <p:sp>
        <p:nvSpPr>
          <p:cNvPr id="14" name="Rectangle 13">
            <a:extLst>
              <a:ext uri="{FF2B5EF4-FFF2-40B4-BE49-F238E27FC236}">
                <a16:creationId xmlns:a16="http://schemas.microsoft.com/office/drawing/2014/main" id="{DC056747-2ED9-95A6-D764-F0A8D846EE69}"/>
              </a:ext>
            </a:extLst>
          </p:cNvPr>
          <p:cNvSpPr/>
          <p:nvPr/>
        </p:nvSpPr>
        <p:spPr>
          <a:xfrm>
            <a:off x="4744980" y="2635689"/>
            <a:ext cx="1503096" cy="2158224"/>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sz="880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10B8C9F-934D-AC10-D34D-B1DBA850291C}"/>
                  </a:ext>
                </a:extLst>
              </p:cNvPr>
              <p:cNvSpPr txBox="1"/>
              <p:nvPr/>
            </p:nvSpPr>
            <p:spPr>
              <a:xfrm>
                <a:off x="4744980" y="3429000"/>
                <a:ext cx="1503096" cy="5371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2800" i="1" smtClean="0">
                              <a:latin typeface="Cambria Math" panose="02040503050406030204" pitchFamily="18" charset="0"/>
                            </a:rPr>
                          </m:ctrlPr>
                        </m:sSupPr>
                        <m:e>
                          <m:r>
                            <m:rPr>
                              <m:sty m:val="p"/>
                            </m:rPr>
                            <a:rPr lang="en-US" sz="2800">
                              <a:latin typeface="Cambria Math" panose="02040503050406030204" pitchFamily="18" charset="0"/>
                            </a:rPr>
                            <m:t>e</m:t>
                          </m:r>
                        </m:e>
                        <m:sup>
                          <m:r>
                            <a:rPr lang="en-US" sz="2800" b="0" i="1" smtClean="0">
                              <a:latin typeface="Cambria Math" panose="02040503050406030204" pitchFamily="18" charset="0"/>
                            </a:rPr>
                            <m:t>−</m:t>
                          </m:r>
                          <m:r>
                            <a:rPr lang="en-US" sz="2800" i="1">
                              <a:latin typeface="Cambria Math" panose="02040503050406030204" pitchFamily="18" charset="0"/>
                            </a:rPr>
                            <m:t>𝑖</m:t>
                          </m:r>
                          <m:sSub>
                            <m:sSubPr>
                              <m:ctrlPr>
                                <a:rPr lang="en-US" sz="2800" b="0" i="1" smtClean="0">
                                  <a:latin typeface="Cambria Math" panose="02040503050406030204" pitchFamily="18" charset="0"/>
                                </a:rPr>
                              </m:ctrlPr>
                            </m:sSubPr>
                            <m:e>
                              <m:r>
                                <a:rPr lang="en-US" sz="2800" i="1">
                                  <a:latin typeface="Cambria Math" panose="02040503050406030204" pitchFamily="18" charset="0"/>
                                </a:rPr>
                                <m:t>𝐻</m:t>
                              </m:r>
                            </m:e>
                            <m:sub>
                              <m:r>
                                <a:rPr lang="en-US" sz="2800" b="0" i="1" smtClean="0">
                                  <a:latin typeface="Cambria Math" panose="02040503050406030204" pitchFamily="18" charset="0"/>
                                </a:rPr>
                                <m:t>𝑡</m:t>
                              </m:r>
                              <m:r>
                                <a:rPr lang="en-US" sz="2800" b="0" i="1" smtClean="0">
                                  <a:latin typeface="Cambria Math" panose="02040503050406030204" pitchFamily="18" charset="0"/>
                                </a:rPr>
                                <m:t>=1</m:t>
                              </m:r>
                            </m:sub>
                          </m:sSub>
                          <m:r>
                            <m:rPr>
                              <m:sty m:val="p"/>
                            </m:rPr>
                            <a:rPr lang="en-US" sz="2800">
                              <a:latin typeface="Cambria Math" panose="02040503050406030204" pitchFamily="18" charset="0"/>
                            </a:rPr>
                            <m:t>Δ</m:t>
                          </m:r>
                          <m:r>
                            <a:rPr lang="en-US" sz="2800" i="1">
                              <a:latin typeface="Cambria Math" panose="02040503050406030204" pitchFamily="18" charset="0"/>
                            </a:rPr>
                            <m:t>𝑡</m:t>
                          </m:r>
                        </m:sup>
                      </m:sSup>
                    </m:oMath>
                  </m:oMathPara>
                </a14:m>
                <a:endParaRPr lang="en-GB" sz="2800" dirty="0"/>
              </a:p>
            </p:txBody>
          </p:sp>
        </mc:Choice>
        <mc:Fallback xmlns="">
          <p:sp>
            <p:nvSpPr>
              <p:cNvPr id="16" name="TextBox 15">
                <a:extLst>
                  <a:ext uri="{FF2B5EF4-FFF2-40B4-BE49-F238E27FC236}">
                    <a16:creationId xmlns:a16="http://schemas.microsoft.com/office/drawing/2014/main" id="{410B8C9F-934D-AC10-D34D-B1DBA850291C}"/>
                  </a:ext>
                </a:extLst>
              </p:cNvPr>
              <p:cNvSpPr txBox="1">
                <a:spLocks noRot="1" noChangeAspect="1" noMove="1" noResize="1" noEditPoints="1" noAdjustHandles="1" noChangeArrowheads="1" noChangeShapeType="1" noTextEdit="1"/>
              </p:cNvSpPr>
              <p:nvPr/>
            </p:nvSpPr>
            <p:spPr>
              <a:xfrm>
                <a:off x="4744980" y="3429000"/>
                <a:ext cx="1503096" cy="53713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87A9BE0-B7D8-3DA2-7A97-60B7033B2B0A}"/>
                  </a:ext>
                </a:extLst>
              </p:cNvPr>
              <p:cNvSpPr txBox="1"/>
              <p:nvPr/>
            </p:nvSpPr>
            <p:spPr>
              <a:xfrm>
                <a:off x="10922623" y="3253136"/>
                <a:ext cx="1465158" cy="9233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5400" i="1">
                          <a:latin typeface="Cambria Math" panose="02040503050406030204" pitchFamily="18" charset="0"/>
                        </a:rPr>
                        <m:t>|</m:t>
                      </m:r>
                      <m:r>
                        <a:rPr lang="en-US" sz="5400" b="0" i="1" smtClean="0">
                          <a:latin typeface="Cambria Math" panose="02040503050406030204" pitchFamily="18" charset="0"/>
                        </a:rPr>
                        <m:t>0⟩</m:t>
                      </m:r>
                    </m:oMath>
                  </m:oMathPara>
                </a14:m>
                <a:endParaRPr lang="en-GB" sz="5400"/>
              </a:p>
            </p:txBody>
          </p:sp>
        </mc:Choice>
        <mc:Fallback xmlns="">
          <p:sp>
            <p:nvSpPr>
              <p:cNvPr id="3" name="TextBox 2">
                <a:extLst>
                  <a:ext uri="{FF2B5EF4-FFF2-40B4-BE49-F238E27FC236}">
                    <a16:creationId xmlns:a16="http://schemas.microsoft.com/office/drawing/2014/main" id="{387A9BE0-B7D8-3DA2-7A97-60B7033B2B0A}"/>
                  </a:ext>
                </a:extLst>
              </p:cNvPr>
              <p:cNvSpPr txBox="1">
                <a:spLocks noRot="1" noChangeAspect="1" noMove="1" noResize="1" noEditPoints="1" noAdjustHandles="1" noChangeArrowheads="1" noChangeShapeType="1" noTextEdit="1"/>
              </p:cNvSpPr>
              <p:nvPr/>
            </p:nvSpPr>
            <p:spPr>
              <a:xfrm>
                <a:off x="10922623" y="3253136"/>
                <a:ext cx="1465158" cy="92333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915184B-6BF0-19DC-8C00-C450076C98A3}"/>
                  </a:ext>
                </a:extLst>
              </p:cNvPr>
              <p:cNvSpPr txBox="1"/>
              <p:nvPr/>
            </p:nvSpPr>
            <p:spPr>
              <a:xfrm>
                <a:off x="2084925" y="1572896"/>
                <a:ext cx="1465158" cy="9233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5400" i="1" smtClean="0">
                          <a:latin typeface="Cambria Math" panose="02040503050406030204" pitchFamily="18" charset="0"/>
                        </a:rPr>
                        <m:t>|</m:t>
                      </m:r>
                      <m:sSub>
                        <m:sSubPr>
                          <m:ctrlPr>
                            <a:rPr lang="en-US" sz="5400" b="0" i="1" smtClean="0">
                              <a:latin typeface="Cambria Math" panose="02040503050406030204" pitchFamily="18" charset="0"/>
                            </a:rPr>
                          </m:ctrlPr>
                        </m:sSubPr>
                        <m:e>
                          <m:r>
                            <a:rPr lang="en-US" sz="5400" b="0" i="1" smtClean="0">
                              <a:latin typeface="Cambria Math" panose="02040503050406030204" pitchFamily="18" charset="0"/>
                            </a:rPr>
                            <m:t>𝜓</m:t>
                          </m:r>
                        </m:e>
                        <m:sub>
                          <m:r>
                            <a:rPr lang="en-US" sz="5400" b="0" i="1" smtClean="0">
                              <a:latin typeface="Cambria Math" panose="02040503050406030204" pitchFamily="18" charset="0"/>
                            </a:rPr>
                            <m:t>1</m:t>
                          </m:r>
                        </m:sub>
                      </m:sSub>
                      <m:r>
                        <a:rPr lang="en-US" sz="5400" b="0" i="1" smtClean="0">
                          <a:latin typeface="Cambria Math" panose="02040503050406030204" pitchFamily="18" charset="0"/>
                        </a:rPr>
                        <m:t>⟩</m:t>
                      </m:r>
                    </m:oMath>
                  </m:oMathPara>
                </a14:m>
                <a:endParaRPr lang="en-GB" sz="5400"/>
              </a:p>
            </p:txBody>
          </p:sp>
        </mc:Choice>
        <mc:Fallback xmlns="">
          <p:sp>
            <p:nvSpPr>
              <p:cNvPr id="4" name="TextBox 3">
                <a:extLst>
                  <a:ext uri="{FF2B5EF4-FFF2-40B4-BE49-F238E27FC236}">
                    <a16:creationId xmlns:a16="http://schemas.microsoft.com/office/drawing/2014/main" id="{0915184B-6BF0-19DC-8C00-C450076C98A3}"/>
                  </a:ext>
                </a:extLst>
              </p:cNvPr>
              <p:cNvSpPr txBox="1">
                <a:spLocks noRot="1" noChangeAspect="1" noMove="1" noResize="1" noEditPoints="1" noAdjustHandles="1" noChangeArrowheads="1" noChangeShapeType="1" noTextEdit="1"/>
              </p:cNvSpPr>
              <p:nvPr/>
            </p:nvSpPr>
            <p:spPr>
              <a:xfrm>
                <a:off x="2084925" y="1572896"/>
                <a:ext cx="1465158" cy="92333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1837238-962E-9D3C-42AD-E215523721C5}"/>
                  </a:ext>
                </a:extLst>
              </p:cNvPr>
              <p:cNvSpPr txBox="1"/>
              <p:nvPr/>
            </p:nvSpPr>
            <p:spPr>
              <a:xfrm>
                <a:off x="7624412" y="1572896"/>
                <a:ext cx="1465158" cy="9233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5400" i="1" smtClean="0">
                          <a:latin typeface="Cambria Math" panose="02040503050406030204" pitchFamily="18" charset="0"/>
                        </a:rPr>
                        <m:t>|</m:t>
                      </m:r>
                      <m:sSub>
                        <m:sSubPr>
                          <m:ctrlPr>
                            <a:rPr lang="en-US" sz="5400" b="0" i="1" smtClean="0">
                              <a:latin typeface="Cambria Math" panose="02040503050406030204" pitchFamily="18" charset="0"/>
                            </a:rPr>
                          </m:ctrlPr>
                        </m:sSubPr>
                        <m:e>
                          <m:r>
                            <a:rPr lang="en-US" sz="5400" b="0" i="1" smtClean="0">
                              <a:latin typeface="Cambria Math" panose="02040503050406030204" pitchFamily="18" charset="0"/>
                            </a:rPr>
                            <m:t>𝜓</m:t>
                          </m:r>
                        </m:e>
                        <m:sub>
                          <m:r>
                            <a:rPr lang="en-US" sz="5400" b="0" i="1" smtClean="0">
                              <a:latin typeface="Cambria Math" panose="02040503050406030204" pitchFamily="18" charset="0"/>
                            </a:rPr>
                            <m:t>1</m:t>
                          </m:r>
                        </m:sub>
                      </m:sSub>
                      <m:r>
                        <a:rPr lang="en-US" sz="5400" b="0" i="1" smtClean="0">
                          <a:latin typeface="Cambria Math" panose="02040503050406030204" pitchFamily="18" charset="0"/>
                        </a:rPr>
                        <m:t>⟩</m:t>
                      </m:r>
                    </m:oMath>
                  </m:oMathPara>
                </a14:m>
                <a:endParaRPr lang="en-GB" sz="5400"/>
              </a:p>
            </p:txBody>
          </p:sp>
        </mc:Choice>
        <mc:Fallback xmlns="">
          <p:sp>
            <p:nvSpPr>
              <p:cNvPr id="8" name="TextBox 7">
                <a:extLst>
                  <a:ext uri="{FF2B5EF4-FFF2-40B4-BE49-F238E27FC236}">
                    <a16:creationId xmlns:a16="http://schemas.microsoft.com/office/drawing/2014/main" id="{91837238-962E-9D3C-42AD-E215523721C5}"/>
                  </a:ext>
                </a:extLst>
              </p:cNvPr>
              <p:cNvSpPr txBox="1">
                <a:spLocks noRot="1" noChangeAspect="1" noMove="1" noResize="1" noEditPoints="1" noAdjustHandles="1" noChangeArrowheads="1" noChangeShapeType="1" noTextEdit="1"/>
              </p:cNvSpPr>
              <p:nvPr/>
            </p:nvSpPr>
            <p:spPr>
              <a:xfrm>
                <a:off x="7624412" y="1572896"/>
                <a:ext cx="1465158" cy="92333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7E55282-7FEB-732D-D4D5-C0AE256462EF}"/>
                  </a:ext>
                </a:extLst>
              </p:cNvPr>
              <p:cNvSpPr txBox="1"/>
              <p:nvPr/>
            </p:nvSpPr>
            <p:spPr>
              <a:xfrm>
                <a:off x="10526462" y="3267185"/>
                <a:ext cx="834179" cy="9233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5400" b="0" i="1" smtClean="0">
                          <a:latin typeface="Cambria Math" panose="02040503050406030204" pitchFamily="18" charset="0"/>
                        </a:rPr>
                        <m:t>≠</m:t>
                      </m:r>
                    </m:oMath>
                  </m:oMathPara>
                </a14:m>
                <a:endParaRPr lang="en-GB" sz="5400"/>
              </a:p>
            </p:txBody>
          </p:sp>
        </mc:Choice>
        <mc:Fallback xmlns="">
          <p:sp>
            <p:nvSpPr>
              <p:cNvPr id="11" name="TextBox 10">
                <a:extLst>
                  <a:ext uri="{FF2B5EF4-FFF2-40B4-BE49-F238E27FC236}">
                    <a16:creationId xmlns:a16="http://schemas.microsoft.com/office/drawing/2014/main" id="{97E55282-7FEB-732D-D4D5-C0AE256462EF}"/>
                  </a:ext>
                </a:extLst>
              </p:cNvPr>
              <p:cNvSpPr txBox="1">
                <a:spLocks noRot="1" noChangeAspect="1" noMove="1" noResize="1" noEditPoints="1" noAdjustHandles="1" noChangeArrowheads="1" noChangeShapeType="1" noTextEdit="1"/>
              </p:cNvSpPr>
              <p:nvPr/>
            </p:nvSpPr>
            <p:spPr>
              <a:xfrm>
                <a:off x="10526462" y="3267185"/>
                <a:ext cx="834179" cy="923330"/>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53440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9451B2F-7A5B-A183-FF39-C41EF3C7A239}"/>
              </a:ext>
            </a:extLst>
          </p:cNvPr>
          <p:cNvPicPr>
            <a:picLocks noChangeAspect="1"/>
          </p:cNvPicPr>
          <p:nvPr/>
        </p:nvPicPr>
        <p:blipFill>
          <a:blip r:embed="rId2">
            <a:duotone>
              <a:prstClr val="black"/>
              <a:srgbClr val="D9C3A5">
                <a:tint val="50000"/>
                <a:satMod val="180000"/>
              </a:srgbClr>
            </a:duotone>
          </a:blip>
          <a:stretch>
            <a:fillRect/>
          </a:stretch>
        </p:blipFill>
        <p:spPr>
          <a:xfrm>
            <a:off x="1660524" y="1715952"/>
            <a:ext cx="4579881" cy="2120797"/>
          </a:xfrm>
          <a:prstGeom prst="rect">
            <a:avLst/>
          </a:prstGeom>
        </p:spPr>
      </p:pic>
      <p:pic>
        <p:nvPicPr>
          <p:cNvPr id="12" name="Picture 11">
            <a:extLst>
              <a:ext uri="{FF2B5EF4-FFF2-40B4-BE49-F238E27FC236}">
                <a16:creationId xmlns:a16="http://schemas.microsoft.com/office/drawing/2014/main" id="{0724F8EC-3BFE-7057-A1AC-02A605A98D33}"/>
              </a:ext>
            </a:extLst>
          </p:cNvPr>
          <p:cNvPicPr>
            <a:picLocks noChangeAspect="1"/>
          </p:cNvPicPr>
          <p:nvPr/>
        </p:nvPicPr>
        <p:blipFill rotWithShape="1">
          <a:blip r:embed="rId2">
            <a:duotone>
              <a:prstClr val="black"/>
              <a:schemeClr val="accent5">
                <a:tint val="45000"/>
                <a:satMod val="400000"/>
              </a:schemeClr>
            </a:duotone>
          </a:blip>
          <a:srcRect l="-3261"/>
          <a:stretch/>
        </p:blipFill>
        <p:spPr>
          <a:xfrm>
            <a:off x="1511170" y="3836749"/>
            <a:ext cx="4729235" cy="2120797"/>
          </a:xfrm>
          <a:prstGeom prst="rect">
            <a:avLst/>
          </a:prstGeom>
        </p:spPr>
      </p:pic>
      <p:sp>
        <p:nvSpPr>
          <p:cNvPr id="6" name="TextBox 5">
            <a:extLst>
              <a:ext uri="{FF2B5EF4-FFF2-40B4-BE49-F238E27FC236}">
                <a16:creationId xmlns:a16="http://schemas.microsoft.com/office/drawing/2014/main" id="{9C6CC832-247C-26BC-A791-F2762216FA1A}"/>
              </a:ext>
            </a:extLst>
          </p:cNvPr>
          <p:cNvSpPr txBox="1"/>
          <p:nvPr/>
        </p:nvSpPr>
        <p:spPr>
          <a:xfrm>
            <a:off x="3359878" y="1075841"/>
            <a:ext cx="5761053" cy="523220"/>
          </a:xfrm>
          <a:prstGeom prst="rect">
            <a:avLst/>
          </a:prstGeom>
          <a:noFill/>
        </p:spPr>
        <p:txBody>
          <a:bodyPr wrap="square" rtlCol="0">
            <a:spAutoFit/>
          </a:bodyPr>
          <a:lstStyle/>
          <a:p>
            <a:pPr algn="ctr"/>
            <a:r>
              <a:rPr lang="en-US" sz="2800"/>
              <a:t>4. Measure Observables</a:t>
            </a:r>
            <a:endParaRPr lang="en-GB" sz="280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5A6CFF8-C478-0FE6-D5B3-01419F18CCA6}"/>
                  </a:ext>
                </a:extLst>
              </p:cNvPr>
              <p:cNvSpPr txBox="1"/>
              <p:nvPr/>
            </p:nvSpPr>
            <p:spPr>
              <a:xfrm>
                <a:off x="7030979" y="2555648"/>
                <a:ext cx="918180" cy="441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𝑖</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sup>
                      </m:sSubSup>
                      <m:r>
                        <a:rPr lang="en-US" b="0" i="1" smtClean="0">
                          <a:latin typeface="Cambria Math" panose="02040503050406030204" pitchFamily="18" charset="0"/>
                        </a:rPr>
                        <m:t>}</m:t>
                      </m:r>
                    </m:oMath>
                  </m:oMathPara>
                </a14:m>
                <a:endParaRPr lang="en-GB"/>
              </a:p>
            </p:txBody>
          </p:sp>
        </mc:Choice>
        <mc:Fallback xmlns="">
          <p:sp>
            <p:nvSpPr>
              <p:cNvPr id="7" name="TextBox 6">
                <a:extLst>
                  <a:ext uri="{FF2B5EF4-FFF2-40B4-BE49-F238E27FC236}">
                    <a16:creationId xmlns:a16="http://schemas.microsoft.com/office/drawing/2014/main" id="{B5A6CFF8-C478-0FE6-D5B3-01419F18CCA6}"/>
                  </a:ext>
                </a:extLst>
              </p:cNvPr>
              <p:cNvSpPr txBox="1">
                <a:spLocks noRot="1" noChangeAspect="1" noMove="1" noResize="1" noEditPoints="1" noAdjustHandles="1" noChangeArrowheads="1" noChangeShapeType="1" noTextEdit="1"/>
              </p:cNvSpPr>
              <p:nvPr/>
            </p:nvSpPr>
            <p:spPr>
              <a:xfrm>
                <a:off x="7030979" y="2555648"/>
                <a:ext cx="918180" cy="441403"/>
              </a:xfrm>
              <a:prstGeom prst="rect">
                <a:avLst/>
              </a:prstGeom>
              <a:blipFill>
                <a:blip r:embed="rId3"/>
                <a:stretch>
                  <a:fillRect b="-95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27777A8-9D7C-DA6A-A414-6B45FC8952BA}"/>
                  </a:ext>
                </a:extLst>
              </p:cNvPr>
              <p:cNvSpPr txBox="1"/>
              <p:nvPr/>
            </p:nvSpPr>
            <p:spPr>
              <a:xfrm>
                <a:off x="7030979" y="4676445"/>
                <a:ext cx="918180" cy="441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𝑖</m:t>
                          </m:r>
                          <m:r>
                            <a:rPr lang="en-US" b="0" i="1" smtClean="0">
                              <a:latin typeface="Cambria Math" panose="02040503050406030204" pitchFamily="18" charset="0"/>
                            </a:rPr>
                            <m:t>+1</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sup>
                      </m:sSubSup>
                      <m:r>
                        <a:rPr lang="en-US" b="0" i="1" smtClean="0">
                          <a:latin typeface="Cambria Math" panose="02040503050406030204" pitchFamily="18" charset="0"/>
                        </a:rPr>
                        <m:t>}</m:t>
                      </m:r>
                    </m:oMath>
                  </m:oMathPara>
                </a14:m>
                <a:endParaRPr lang="en-GB"/>
              </a:p>
            </p:txBody>
          </p:sp>
        </mc:Choice>
        <mc:Fallback xmlns="">
          <p:sp>
            <p:nvSpPr>
              <p:cNvPr id="10" name="TextBox 9">
                <a:extLst>
                  <a:ext uri="{FF2B5EF4-FFF2-40B4-BE49-F238E27FC236}">
                    <a16:creationId xmlns:a16="http://schemas.microsoft.com/office/drawing/2014/main" id="{E27777A8-9D7C-DA6A-A414-6B45FC8952BA}"/>
                  </a:ext>
                </a:extLst>
              </p:cNvPr>
              <p:cNvSpPr txBox="1">
                <a:spLocks noRot="1" noChangeAspect="1" noMove="1" noResize="1" noEditPoints="1" noAdjustHandles="1" noChangeArrowheads="1" noChangeShapeType="1" noTextEdit="1"/>
              </p:cNvSpPr>
              <p:nvPr/>
            </p:nvSpPr>
            <p:spPr>
              <a:xfrm>
                <a:off x="7030979" y="4676445"/>
                <a:ext cx="918180" cy="441403"/>
              </a:xfrm>
              <a:prstGeom prst="rect">
                <a:avLst/>
              </a:prstGeom>
              <a:blipFill>
                <a:blip r:embed="rId4"/>
                <a:stretch>
                  <a:fillRect b="-9589"/>
                </a:stretch>
              </a:blipFill>
            </p:spPr>
            <p:txBody>
              <a:bodyPr/>
              <a:lstStyle/>
              <a:p>
                <a:r>
                  <a:rPr lang="en-GB">
                    <a:noFill/>
                  </a:rPr>
                  <a:t> </a:t>
                </a:r>
              </a:p>
            </p:txBody>
          </p:sp>
        </mc:Fallback>
      </mc:AlternateContent>
      <p:sp>
        <p:nvSpPr>
          <p:cNvPr id="13" name="Arrow: Right 12">
            <a:extLst>
              <a:ext uri="{FF2B5EF4-FFF2-40B4-BE49-F238E27FC236}">
                <a16:creationId xmlns:a16="http://schemas.microsoft.com/office/drawing/2014/main" id="{8A5F7687-BACF-F4BE-52BD-A4D7F3DC4FE8}"/>
              </a:ext>
            </a:extLst>
          </p:cNvPr>
          <p:cNvSpPr/>
          <p:nvPr/>
        </p:nvSpPr>
        <p:spPr>
          <a:xfrm>
            <a:off x="6240403" y="4692547"/>
            <a:ext cx="790575" cy="5232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17F72D51-03A2-5598-8299-375DD9FF772E}"/>
              </a:ext>
            </a:extLst>
          </p:cNvPr>
          <p:cNvSpPr/>
          <p:nvPr/>
        </p:nvSpPr>
        <p:spPr>
          <a:xfrm>
            <a:off x="6240402" y="2555648"/>
            <a:ext cx="790575" cy="52322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pic>
        <p:nvPicPr>
          <p:cNvPr id="30" name="Picture 29">
            <a:extLst>
              <a:ext uri="{FF2B5EF4-FFF2-40B4-BE49-F238E27FC236}">
                <a16:creationId xmlns:a16="http://schemas.microsoft.com/office/drawing/2014/main" id="{5B026C0A-2363-1A1A-310E-7B01B335F8E1}"/>
              </a:ext>
            </a:extLst>
          </p:cNvPr>
          <p:cNvPicPr>
            <a:picLocks noChangeAspect="1"/>
          </p:cNvPicPr>
          <p:nvPr/>
        </p:nvPicPr>
        <p:blipFill rotWithShape="1">
          <a:blip r:embed="rId5"/>
          <a:srcRect l="1119" t="26533" r="53017" b="27386"/>
          <a:stretch/>
        </p:blipFill>
        <p:spPr>
          <a:xfrm>
            <a:off x="6972300" y="3486150"/>
            <a:ext cx="2491740" cy="705380"/>
          </a:xfrm>
          <a:prstGeom prst="rect">
            <a:avLst/>
          </a:prstGeom>
        </p:spPr>
      </p:pic>
      <p:cxnSp>
        <p:nvCxnSpPr>
          <p:cNvPr id="32" name="Straight Arrow Connector 31">
            <a:extLst>
              <a:ext uri="{FF2B5EF4-FFF2-40B4-BE49-F238E27FC236}">
                <a16:creationId xmlns:a16="http://schemas.microsoft.com/office/drawing/2014/main" id="{5408A597-423D-E821-7184-0394A84039A4}"/>
              </a:ext>
            </a:extLst>
          </p:cNvPr>
          <p:cNvCxnSpPr>
            <a:cxnSpLocks/>
          </p:cNvCxnSpPr>
          <p:nvPr/>
        </p:nvCxnSpPr>
        <p:spPr>
          <a:xfrm>
            <a:off x="8653463" y="3619500"/>
            <a:ext cx="3571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1A8D4B13-B10E-4175-8846-41233ECE72D1}"/>
              </a:ext>
            </a:extLst>
          </p:cNvPr>
          <p:cNvPicPr>
            <a:picLocks noChangeAspect="1"/>
          </p:cNvPicPr>
          <p:nvPr/>
        </p:nvPicPr>
        <p:blipFill rotWithShape="1">
          <a:blip r:embed="rId5"/>
          <a:srcRect l="67320" t="21847" r="1625" b="27778"/>
          <a:stretch/>
        </p:blipFill>
        <p:spPr>
          <a:xfrm>
            <a:off x="9464040" y="3420435"/>
            <a:ext cx="1687194" cy="771095"/>
          </a:xfrm>
          <a:prstGeom prst="rect">
            <a:avLst/>
          </a:prstGeom>
        </p:spPr>
      </p:pic>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0F34DFAC-C542-2395-24FC-03BCD0E546E5}"/>
                  </a:ext>
                </a:extLst>
              </p:cNvPr>
              <p:cNvSpPr txBox="1"/>
              <p:nvPr/>
            </p:nvSpPr>
            <p:spPr>
              <a:xfrm>
                <a:off x="8549006" y="3268627"/>
                <a:ext cx="482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𝑖</m:t>
                          </m:r>
                        </m:sub>
                      </m:sSub>
                    </m:oMath>
                  </m:oMathPara>
                </a14:m>
                <a:endParaRPr lang="en-GB"/>
              </a:p>
            </p:txBody>
          </p:sp>
        </mc:Choice>
        <mc:Fallback xmlns="">
          <p:sp>
            <p:nvSpPr>
              <p:cNvPr id="34" name="TextBox 33">
                <a:extLst>
                  <a:ext uri="{FF2B5EF4-FFF2-40B4-BE49-F238E27FC236}">
                    <a16:creationId xmlns:a16="http://schemas.microsoft.com/office/drawing/2014/main" id="{0F34DFAC-C542-2395-24FC-03BCD0E546E5}"/>
                  </a:ext>
                </a:extLst>
              </p:cNvPr>
              <p:cNvSpPr txBox="1">
                <a:spLocks noRot="1" noChangeAspect="1" noMove="1" noResize="1" noEditPoints="1" noAdjustHandles="1" noChangeArrowheads="1" noChangeShapeType="1" noTextEdit="1"/>
              </p:cNvSpPr>
              <p:nvPr/>
            </p:nvSpPr>
            <p:spPr>
              <a:xfrm>
                <a:off x="8549006" y="3268627"/>
                <a:ext cx="482600" cy="369332"/>
              </a:xfrm>
              <a:prstGeom prst="rect">
                <a:avLst/>
              </a:prstGeom>
              <a:blipFill>
                <a:blip r:embed="rId6"/>
                <a:stretch>
                  <a:fillRect/>
                </a:stretch>
              </a:blipFill>
            </p:spPr>
            <p:txBody>
              <a:bodyPr/>
              <a:lstStyle/>
              <a:p>
                <a:r>
                  <a:rPr lang="en-GB">
                    <a:noFill/>
                  </a:rPr>
                  <a:t> </a:t>
                </a:r>
              </a:p>
            </p:txBody>
          </p:sp>
        </mc:Fallback>
      </mc:AlternateContent>
      <p:sp>
        <p:nvSpPr>
          <p:cNvPr id="35" name="Freeform: Shape 34">
            <a:extLst>
              <a:ext uri="{FF2B5EF4-FFF2-40B4-BE49-F238E27FC236}">
                <a16:creationId xmlns:a16="http://schemas.microsoft.com/office/drawing/2014/main" id="{8041C5FA-B39C-B03A-0939-609E1FA029C1}"/>
              </a:ext>
            </a:extLst>
          </p:cNvPr>
          <p:cNvSpPr/>
          <p:nvPr/>
        </p:nvSpPr>
        <p:spPr>
          <a:xfrm>
            <a:off x="7753350" y="2705081"/>
            <a:ext cx="2965450" cy="1448927"/>
          </a:xfrm>
          <a:custGeom>
            <a:avLst/>
            <a:gdLst>
              <a:gd name="connsiteX0" fmla="*/ 0 w 2965450"/>
              <a:gd name="connsiteY0" fmla="*/ 1320819 h 1448927"/>
              <a:gd name="connsiteX1" fmla="*/ 692150 w 2965450"/>
              <a:gd name="connsiteY1" fmla="*/ 19 h 1448927"/>
              <a:gd name="connsiteX2" fmla="*/ 2178050 w 2965450"/>
              <a:gd name="connsiteY2" fmla="*/ 1289069 h 1448927"/>
              <a:gd name="connsiteX3" fmla="*/ 2965450 w 2965450"/>
              <a:gd name="connsiteY3" fmla="*/ 1428769 h 1448927"/>
              <a:gd name="connsiteX4" fmla="*/ 2965450 w 2965450"/>
              <a:gd name="connsiteY4" fmla="*/ 1428769 h 1448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5450" h="1448927">
                <a:moveTo>
                  <a:pt x="0" y="1320819"/>
                </a:moveTo>
                <a:cubicBezTo>
                  <a:pt x="164571" y="663065"/>
                  <a:pt x="329142" y="5311"/>
                  <a:pt x="692150" y="19"/>
                </a:cubicBezTo>
                <a:cubicBezTo>
                  <a:pt x="1055158" y="-5273"/>
                  <a:pt x="1799167" y="1050944"/>
                  <a:pt x="2178050" y="1289069"/>
                </a:cubicBezTo>
                <a:cubicBezTo>
                  <a:pt x="2556933" y="1527194"/>
                  <a:pt x="2965450" y="1428769"/>
                  <a:pt x="2965450" y="1428769"/>
                </a:cubicBezTo>
                <a:lnTo>
                  <a:pt x="2965450" y="142876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CD2A7CF-EE70-D954-8820-A73BEB4299A2}"/>
                  </a:ext>
                </a:extLst>
              </p:cNvPr>
              <p:cNvSpPr txBox="1"/>
              <p:nvPr/>
            </p:nvSpPr>
            <p:spPr>
              <a:xfrm>
                <a:off x="8304213" y="2427253"/>
                <a:ext cx="34925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sup>
                      </m:sSup>
                    </m:oMath>
                  </m:oMathPara>
                </a14:m>
                <a:endParaRPr lang="en-GB"/>
              </a:p>
            </p:txBody>
          </p:sp>
        </mc:Choice>
        <mc:Fallback xmlns="">
          <p:sp>
            <p:nvSpPr>
              <p:cNvPr id="36" name="TextBox 35">
                <a:extLst>
                  <a:ext uri="{FF2B5EF4-FFF2-40B4-BE49-F238E27FC236}">
                    <a16:creationId xmlns:a16="http://schemas.microsoft.com/office/drawing/2014/main" id="{4CD2A7CF-EE70-D954-8820-A73BEB4299A2}"/>
                  </a:ext>
                </a:extLst>
              </p:cNvPr>
              <p:cNvSpPr txBox="1">
                <a:spLocks noRot="1" noChangeAspect="1" noMove="1" noResize="1" noEditPoints="1" noAdjustHandles="1" noChangeArrowheads="1" noChangeShapeType="1" noTextEdit="1"/>
              </p:cNvSpPr>
              <p:nvPr/>
            </p:nvSpPr>
            <p:spPr>
              <a:xfrm>
                <a:off x="8304213" y="2427253"/>
                <a:ext cx="349250" cy="369332"/>
              </a:xfrm>
              <a:prstGeom prst="rect">
                <a:avLst/>
              </a:prstGeom>
              <a:blipFill>
                <a:blip r:embed="rId7"/>
                <a:stretch>
                  <a:fillRect r="-5172"/>
                </a:stretch>
              </a:blipFill>
            </p:spPr>
            <p:txBody>
              <a:bodyPr/>
              <a:lstStyle/>
              <a:p>
                <a:r>
                  <a:rPr lang="en-GB">
                    <a:noFill/>
                  </a:rPr>
                  <a:t> </a:t>
                </a:r>
              </a:p>
            </p:txBody>
          </p:sp>
        </mc:Fallback>
      </mc:AlternateContent>
      <p:cxnSp>
        <p:nvCxnSpPr>
          <p:cNvPr id="39" name="Straight Arrow Connector 38">
            <a:extLst>
              <a:ext uri="{FF2B5EF4-FFF2-40B4-BE49-F238E27FC236}">
                <a16:creationId xmlns:a16="http://schemas.microsoft.com/office/drawing/2014/main" id="{7F9BA9F1-25BF-D29A-191A-DC46CD02FED8}"/>
              </a:ext>
            </a:extLst>
          </p:cNvPr>
          <p:cNvCxnSpPr>
            <a:stCxn id="7" idx="2"/>
            <a:endCxn id="34" idx="0"/>
          </p:cNvCxnSpPr>
          <p:nvPr/>
        </p:nvCxnSpPr>
        <p:spPr>
          <a:xfrm>
            <a:off x="7490069" y="2997051"/>
            <a:ext cx="1163394" cy="3366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3BD9380-D52D-764F-2E6A-7AB1261507C8}"/>
              </a:ext>
            </a:extLst>
          </p:cNvPr>
          <p:cNvCxnSpPr>
            <a:cxnSpLocks/>
          </p:cNvCxnSpPr>
          <p:nvPr/>
        </p:nvCxnSpPr>
        <p:spPr>
          <a:xfrm flipV="1">
            <a:off x="7722516" y="3333750"/>
            <a:ext cx="930947" cy="32443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3" name="Straight Arrow Connector 42">
            <a:extLst>
              <a:ext uri="{FF2B5EF4-FFF2-40B4-BE49-F238E27FC236}">
                <a16:creationId xmlns:a16="http://schemas.microsoft.com/office/drawing/2014/main" id="{D6E198EE-5B45-47F6-4503-FC8EA7481BF7}"/>
              </a:ext>
            </a:extLst>
          </p:cNvPr>
          <p:cNvCxnSpPr>
            <a:stCxn id="36" idx="1"/>
          </p:cNvCxnSpPr>
          <p:nvPr/>
        </p:nvCxnSpPr>
        <p:spPr>
          <a:xfrm flipH="1" flipV="1">
            <a:off x="6240402" y="2127250"/>
            <a:ext cx="2063811" cy="48466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35186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3" grpId="0" animBg="1"/>
      <p:bldP spid="15" grpId="0" animBg="1"/>
      <p:bldP spid="34" grpId="0"/>
      <p:bldP spid="35" grpId="0" animBg="1"/>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1A8D4B13-B10E-4175-8846-41233ECE72D1}"/>
              </a:ext>
            </a:extLst>
          </p:cNvPr>
          <p:cNvPicPr>
            <a:picLocks noChangeAspect="1"/>
          </p:cNvPicPr>
          <p:nvPr/>
        </p:nvPicPr>
        <p:blipFill rotWithShape="1">
          <a:blip r:embed="rId2"/>
          <a:srcRect l="63022" t="21847" r="1625" b="27778"/>
          <a:stretch/>
        </p:blipFill>
        <p:spPr>
          <a:xfrm>
            <a:off x="9230540" y="3420435"/>
            <a:ext cx="1920694" cy="771095"/>
          </a:xfrm>
          <a:prstGeom prst="rect">
            <a:avLst/>
          </a:prstGeom>
        </p:spPr>
      </p:pic>
      <p:pic>
        <p:nvPicPr>
          <p:cNvPr id="11" name="Picture 10">
            <a:extLst>
              <a:ext uri="{FF2B5EF4-FFF2-40B4-BE49-F238E27FC236}">
                <a16:creationId xmlns:a16="http://schemas.microsoft.com/office/drawing/2014/main" id="{447FA345-0B66-B762-F31F-5A11E9AEB074}"/>
              </a:ext>
            </a:extLst>
          </p:cNvPr>
          <p:cNvPicPr>
            <a:picLocks noChangeAspect="1"/>
          </p:cNvPicPr>
          <p:nvPr/>
        </p:nvPicPr>
        <p:blipFill rotWithShape="1">
          <a:blip r:embed="rId2"/>
          <a:srcRect l="33755" t="26533" r="52911" b="27386"/>
          <a:stretch/>
        </p:blipFill>
        <p:spPr>
          <a:xfrm>
            <a:off x="8124138" y="3500366"/>
            <a:ext cx="724329" cy="705380"/>
          </a:xfrm>
          <a:prstGeom prst="rect">
            <a:avLst/>
          </a:prstGeom>
        </p:spPr>
      </p:pic>
      <p:pic>
        <p:nvPicPr>
          <p:cNvPr id="14" name="Picture 13">
            <a:extLst>
              <a:ext uri="{FF2B5EF4-FFF2-40B4-BE49-F238E27FC236}">
                <a16:creationId xmlns:a16="http://schemas.microsoft.com/office/drawing/2014/main" id="{2EDCE5AD-576B-5701-06D2-0EAAD6B1C334}"/>
              </a:ext>
            </a:extLst>
          </p:cNvPr>
          <p:cNvPicPr>
            <a:picLocks noChangeAspect="1"/>
          </p:cNvPicPr>
          <p:nvPr/>
        </p:nvPicPr>
        <p:blipFill rotWithShape="1">
          <a:blip r:embed="rId2"/>
          <a:srcRect l="33755" t="26533" r="52911" b="27386"/>
          <a:stretch/>
        </p:blipFill>
        <p:spPr>
          <a:xfrm>
            <a:off x="8864703" y="3500366"/>
            <a:ext cx="724329" cy="705380"/>
          </a:xfrm>
          <a:prstGeom prst="rect">
            <a:avLst/>
          </a:prstGeom>
        </p:spPr>
      </p:pic>
      <p:pic>
        <p:nvPicPr>
          <p:cNvPr id="30" name="Picture 29">
            <a:extLst>
              <a:ext uri="{FF2B5EF4-FFF2-40B4-BE49-F238E27FC236}">
                <a16:creationId xmlns:a16="http://schemas.microsoft.com/office/drawing/2014/main" id="{5B026C0A-2363-1A1A-310E-7B01B335F8E1}"/>
              </a:ext>
            </a:extLst>
          </p:cNvPr>
          <p:cNvPicPr>
            <a:picLocks noChangeAspect="1"/>
          </p:cNvPicPr>
          <p:nvPr/>
        </p:nvPicPr>
        <p:blipFill rotWithShape="1">
          <a:blip r:embed="rId2"/>
          <a:srcRect l="20755" t="26533" r="59924" b="27386"/>
          <a:stretch/>
        </p:blipFill>
        <p:spPr>
          <a:xfrm>
            <a:off x="8099539" y="3500366"/>
            <a:ext cx="1049677" cy="705380"/>
          </a:xfrm>
          <a:prstGeom prst="rect">
            <a:avLst/>
          </a:prstGeom>
        </p:spPr>
      </p:pic>
      <p:pic>
        <p:nvPicPr>
          <p:cNvPr id="9" name="Picture 8">
            <a:extLst>
              <a:ext uri="{FF2B5EF4-FFF2-40B4-BE49-F238E27FC236}">
                <a16:creationId xmlns:a16="http://schemas.microsoft.com/office/drawing/2014/main" id="{39451B2F-7A5B-A183-FF39-C41EF3C7A239}"/>
              </a:ext>
            </a:extLst>
          </p:cNvPr>
          <p:cNvPicPr>
            <a:picLocks noChangeAspect="1"/>
          </p:cNvPicPr>
          <p:nvPr/>
        </p:nvPicPr>
        <p:blipFill>
          <a:blip r:embed="rId3">
            <a:duotone>
              <a:prstClr val="black"/>
              <a:srgbClr val="D9C3A5">
                <a:tint val="50000"/>
                <a:satMod val="180000"/>
              </a:srgbClr>
            </a:duotone>
          </a:blip>
          <a:stretch>
            <a:fillRect/>
          </a:stretch>
        </p:blipFill>
        <p:spPr>
          <a:xfrm>
            <a:off x="1660524" y="1715952"/>
            <a:ext cx="4579881" cy="2120797"/>
          </a:xfrm>
          <a:prstGeom prst="rect">
            <a:avLst/>
          </a:prstGeom>
        </p:spPr>
      </p:pic>
      <p:pic>
        <p:nvPicPr>
          <p:cNvPr id="12" name="Picture 11">
            <a:extLst>
              <a:ext uri="{FF2B5EF4-FFF2-40B4-BE49-F238E27FC236}">
                <a16:creationId xmlns:a16="http://schemas.microsoft.com/office/drawing/2014/main" id="{0724F8EC-3BFE-7057-A1AC-02A605A98D33}"/>
              </a:ext>
            </a:extLst>
          </p:cNvPr>
          <p:cNvPicPr>
            <a:picLocks noChangeAspect="1"/>
          </p:cNvPicPr>
          <p:nvPr/>
        </p:nvPicPr>
        <p:blipFill rotWithShape="1">
          <a:blip r:embed="rId3">
            <a:duotone>
              <a:prstClr val="black"/>
              <a:schemeClr val="accent5">
                <a:tint val="45000"/>
                <a:satMod val="400000"/>
              </a:schemeClr>
            </a:duotone>
          </a:blip>
          <a:srcRect l="-3261"/>
          <a:stretch/>
        </p:blipFill>
        <p:spPr>
          <a:xfrm>
            <a:off x="1511170" y="3836749"/>
            <a:ext cx="4729235" cy="2120797"/>
          </a:xfrm>
          <a:prstGeom prst="rect">
            <a:avLst/>
          </a:prstGeom>
        </p:spPr>
      </p:pic>
      <p:sp>
        <p:nvSpPr>
          <p:cNvPr id="6" name="TextBox 5">
            <a:extLst>
              <a:ext uri="{FF2B5EF4-FFF2-40B4-BE49-F238E27FC236}">
                <a16:creationId xmlns:a16="http://schemas.microsoft.com/office/drawing/2014/main" id="{9C6CC832-247C-26BC-A791-F2762216FA1A}"/>
              </a:ext>
            </a:extLst>
          </p:cNvPr>
          <p:cNvSpPr txBox="1"/>
          <p:nvPr/>
        </p:nvSpPr>
        <p:spPr>
          <a:xfrm>
            <a:off x="2693537" y="722033"/>
            <a:ext cx="7884303" cy="523220"/>
          </a:xfrm>
          <a:prstGeom prst="rect">
            <a:avLst/>
          </a:prstGeom>
          <a:noFill/>
        </p:spPr>
        <p:txBody>
          <a:bodyPr wrap="square" rtlCol="0">
            <a:spAutoFit/>
          </a:bodyPr>
          <a:lstStyle/>
          <a:p>
            <a:pPr algn="ctr"/>
            <a:r>
              <a:rPr lang="en-US" sz="2800" dirty="0"/>
              <a:t>5. Update Classical system and Hamiltonian</a:t>
            </a:r>
            <a:endParaRPr lang="en-GB" sz="28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5A6CFF8-C478-0FE6-D5B3-01419F18CCA6}"/>
                  </a:ext>
                </a:extLst>
              </p:cNvPr>
              <p:cNvSpPr txBox="1"/>
              <p:nvPr/>
            </p:nvSpPr>
            <p:spPr>
              <a:xfrm>
                <a:off x="7030979" y="2555648"/>
                <a:ext cx="918180" cy="441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𝑖</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sup>
                      </m:sSubSup>
                      <m:r>
                        <a:rPr lang="en-US" b="0" i="1" smtClean="0">
                          <a:latin typeface="Cambria Math" panose="02040503050406030204" pitchFamily="18" charset="0"/>
                        </a:rPr>
                        <m:t>}</m:t>
                      </m:r>
                    </m:oMath>
                  </m:oMathPara>
                </a14:m>
                <a:endParaRPr lang="en-GB" dirty="0"/>
              </a:p>
            </p:txBody>
          </p:sp>
        </mc:Choice>
        <mc:Fallback xmlns="">
          <p:sp>
            <p:nvSpPr>
              <p:cNvPr id="7" name="TextBox 6">
                <a:extLst>
                  <a:ext uri="{FF2B5EF4-FFF2-40B4-BE49-F238E27FC236}">
                    <a16:creationId xmlns:a16="http://schemas.microsoft.com/office/drawing/2014/main" id="{B5A6CFF8-C478-0FE6-D5B3-01419F18CCA6}"/>
                  </a:ext>
                </a:extLst>
              </p:cNvPr>
              <p:cNvSpPr txBox="1">
                <a:spLocks noRot="1" noChangeAspect="1" noMove="1" noResize="1" noEditPoints="1" noAdjustHandles="1" noChangeArrowheads="1" noChangeShapeType="1" noTextEdit="1"/>
              </p:cNvSpPr>
              <p:nvPr/>
            </p:nvSpPr>
            <p:spPr>
              <a:xfrm>
                <a:off x="7030979" y="2555648"/>
                <a:ext cx="918180" cy="441403"/>
              </a:xfrm>
              <a:prstGeom prst="rect">
                <a:avLst/>
              </a:prstGeom>
              <a:blipFill>
                <a:blip r:embed="rId4"/>
                <a:stretch>
                  <a:fillRect b="-95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27777A8-9D7C-DA6A-A414-6B45FC8952BA}"/>
                  </a:ext>
                </a:extLst>
              </p:cNvPr>
              <p:cNvSpPr txBox="1"/>
              <p:nvPr/>
            </p:nvSpPr>
            <p:spPr>
              <a:xfrm>
                <a:off x="7030979" y="4676445"/>
                <a:ext cx="918180" cy="441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+1</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sup>
                      </m:sSubSup>
                      <m:r>
                        <a:rPr lang="en-US" b="0" i="1" smtClean="0">
                          <a:latin typeface="Cambria Math" panose="02040503050406030204" pitchFamily="18" charset="0"/>
                        </a:rPr>
                        <m:t>}</m:t>
                      </m:r>
                    </m:oMath>
                  </m:oMathPara>
                </a14:m>
                <a:endParaRPr lang="en-GB" dirty="0"/>
              </a:p>
            </p:txBody>
          </p:sp>
        </mc:Choice>
        <mc:Fallback xmlns="">
          <p:sp>
            <p:nvSpPr>
              <p:cNvPr id="10" name="TextBox 9">
                <a:extLst>
                  <a:ext uri="{FF2B5EF4-FFF2-40B4-BE49-F238E27FC236}">
                    <a16:creationId xmlns:a16="http://schemas.microsoft.com/office/drawing/2014/main" id="{E27777A8-9D7C-DA6A-A414-6B45FC8952BA}"/>
                  </a:ext>
                </a:extLst>
              </p:cNvPr>
              <p:cNvSpPr txBox="1">
                <a:spLocks noRot="1" noChangeAspect="1" noMove="1" noResize="1" noEditPoints="1" noAdjustHandles="1" noChangeArrowheads="1" noChangeShapeType="1" noTextEdit="1"/>
              </p:cNvSpPr>
              <p:nvPr/>
            </p:nvSpPr>
            <p:spPr>
              <a:xfrm>
                <a:off x="7030979" y="4676445"/>
                <a:ext cx="918180" cy="441403"/>
              </a:xfrm>
              <a:prstGeom prst="rect">
                <a:avLst/>
              </a:prstGeom>
              <a:blipFill>
                <a:blip r:embed="rId5"/>
                <a:stretch>
                  <a:fillRect l="-1987" r="-9934" b="-9589"/>
                </a:stretch>
              </a:blipFill>
            </p:spPr>
            <p:txBody>
              <a:bodyPr/>
              <a:lstStyle/>
              <a:p>
                <a:r>
                  <a:rPr lang="en-GB">
                    <a:noFill/>
                  </a:rPr>
                  <a:t> </a:t>
                </a:r>
              </a:p>
            </p:txBody>
          </p:sp>
        </mc:Fallback>
      </mc:AlternateContent>
      <p:sp>
        <p:nvSpPr>
          <p:cNvPr id="13" name="Arrow: Right 12">
            <a:extLst>
              <a:ext uri="{FF2B5EF4-FFF2-40B4-BE49-F238E27FC236}">
                <a16:creationId xmlns:a16="http://schemas.microsoft.com/office/drawing/2014/main" id="{8A5F7687-BACF-F4BE-52BD-A4D7F3DC4FE8}"/>
              </a:ext>
            </a:extLst>
          </p:cNvPr>
          <p:cNvSpPr/>
          <p:nvPr/>
        </p:nvSpPr>
        <p:spPr>
          <a:xfrm>
            <a:off x="6240403" y="4692547"/>
            <a:ext cx="790575" cy="5232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17F72D51-03A2-5598-8299-375DD9FF772E}"/>
              </a:ext>
            </a:extLst>
          </p:cNvPr>
          <p:cNvSpPr/>
          <p:nvPr/>
        </p:nvSpPr>
        <p:spPr>
          <a:xfrm>
            <a:off x="6240402" y="2555648"/>
            <a:ext cx="790575" cy="52322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cxnSp>
        <p:nvCxnSpPr>
          <p:cNvPr id="32" name="Straight Arrow Connector 31">
            <a:extLst>
              <a:ext uri="{FF2B5EF4-FFF2-40B4-BE49-F238E27FC236}">
                <a16:creationId xmlns:a16="http://schemas.microsoft.com/office/drawing/2014/main" id="{5408A597-423D-E821-7184-0394A84039A4}"/>
              </a:ext>
            </a:extLst>
          </p:cNvPr>
          <p:cNvCxnSpPr>
            <a:cxnSpLocks/>
          </p:cNvCxnSpPr>
          <p:nvPr/>
        </p:nvCxnSpPr>
        <p:spPr>
          <a:xfrm>
            <a:off x="8507516" y="3500366"/>
            <a:ext cx="3571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0F34DFAC-C542-2395-24FC-03BCD0E546E5}"/>
                  </a:ext>
                </a:extLst>
              </p:cNvPr>
              <p:cNvSpPr txBox="1"/>
              <p:nvPr/>
            </p:nvSpPr>
            <p:spPr>
              <a:xfrm>
                <a:off x="7746780" y="2814655"/>
                <a:ext cx="2440008" cy="6463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𝑖</m:t>
                              </m:r>
                            </m:sub>
                          </m:sSub>
                          <m:r>
                            <m:rPr>
                              <m:sty m:val="p"/>
                            </m:rPr>
                            <a:rPr lang="en-US" b="0" i="0" smtClean="0">
                              <a:latin typeface="Cambria Math" panose="02040503050406030204" pitchFamily="18" charset="0"/>
                            </a:rPr>
                            <m:t>Δ</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r>
                            <a:rPr lang="en-US" b="0" i="1" smtClean="0">
                              <a:latin typeface="Cambria Math" panose="02040503050406030204" pitchFamily="18" charset="0"/>
                            </a:rPr>
                            <m:t>𝑀</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m:rPr>
                          <m:sty m:val="p"/>
                        </m:rPr>
                        <a:rPr lang="en-US" b="0" i="0" smtClean="0">
                          <a:latin typeface="Cambria Math" panose="02040503050406030204" pitchFamily="18" charset="0"/>
                        </a:rPr>
                        <m:t>Δ</m:t>
                      </m:r>
                      <m:r>
                        <a:rPr lang="en-US" b="0" i="1" smtClean="0">
                          <a:latin typeface="Cambria Math" panose="02040503050406030204" pitchFamily="18" charset="0"/>
                        </a:rPr>
                        <m:t>𝑡</m:t>
                      </m:r>
                    </m:oMath>
                  </m:oMathPara>
                </a14:m>
                <a:endParaRPr lang="en-GB" dirty="0"/>
              </a:p>
            </p:txBody>
          </p:sp>
        </mc:Choice>
        <mc:Fallback xmlns="">
          <p:sp>
            <p:nvSpPr>
              <p:cNvPr id="34" name="TextBox 33">
                <a:extLst>
                  <a:ext uri="{FF2B5EF4-FFF2-40B4-BE49-F238E27FC236}">
                    <a16:creationId xmlns:a16="http://schemas.microsoft.com/office/drawing/2014/main" id="{0F34DFAC-C542-2395-24FC-03BCD0E546E5}"/>
                  </a:ext>
                </a:extLst>
              </p:cNvPr>
              <p:cNvSpPr txBox="1">
                <a:spLocks noRot="1" noChangeAspect="1" noMove="1" noResize="1" noEditPoints="1" noAdjustHandles="1" noChangeArrowheads="1" noChangeShapeType="1" noTextEdit="1"/>
              </p:cNvSpPr>
              <p:nvPr/>
            </p:nvSpPr>
            <p:spPr>
              <a:xfrm>
                <a:off x="7746780" y="2814655"/>
                <a:ext cx="2440008" cy="646331"/>
              </a:xfrm>
              <a:prstGeom prst="rect">
                <a:avLst/>
              </a:prstGeom>
              <a:blipFill>
                <a:blip r:embed="rId6"/>
                <a:stretch>
                  <a:fillRect/>
                </a:stretch>
              </a:blipFill>
            </p:spPr>
            <p:txBody>
              <a:bodyPr/>
              <a:lstStyle/>
              <a:p>
                <a:r>
                  <a:rPr lang="en-GB">
                    <a:noFill/>
                  </a:rPr>
                  <a:t> </a:t>
                </a:r>
              </a:p>
            </p:txBody>
          </p:sp>
        </mc:Fallback>
      </mc:AlternateContent>
      <p:sp>
        <p:nvSpPr>
          <p:cNvPr id="35" name="Freeform: Shape 34">
            <a:extLst>
              <a:ext uri="{FF2B5EF4-FFF2-40B4-BE49-F238E27FC236}">
                <a16:creationId xmlns:a16="http://schemas.microsoft.com/office/drawing/2014/main" id="{8041C5FA-B39C-B03A-0939-609E1FA029C1}"/>
              </a:ext>
            </a:extLst>
          </p:cNvPr>
          <p:cNvSpPr/>
          <p:nvPr/>
        </p:nvSpPr>
        <p:spPr>
          <a:xfrm>
            <a:off x="7753350" y="2705081"/>
            <a:ext cx="2965450" cy="1448927"/>
          </a:xfrm>
          <a:custGeom>
            <a:avLst/>
            <a:gdLst>
              <a:gd name="connsiteX0" fmla="*/ 0 w 2965450"/>
              <a:gd name="connsiteY0" fmla="*/ 1320819 h 1448927"/>
              <a:gd name="connsiteX1" fmla="*/ 692150 w 2965450"/>
              <a:gd name="connsiteY1" fmla="*/ 19 h 1448927"/>
              <a:gd name="connsiteX2" fmla="*/ 2178050 w 2965450"/>
              <a:gd name="connsiteY2" fmla="*/ 1289069 h 1448927"/>
              <a:gd name="connsiteX3" fmla="*/ 2965450 w 2965450"/>
              <a:gd name="connsiteY3" fmla="*/ 1428769 h 1448927"/>
              <a:gd name="connsiteX4" fmla="*/ 2965450 w 2965450"/>
              <a:gd name="connsiteY4" fmla="*/ 1428769 h 1448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5450" h="1448927">
                <a:moveTo>
                  <a:pt x="0" y="1320819"/>
                </a:moveTo>
                <a:cubicBezTo>
                  <a:pt x="164571" y="663065"/>
                  <a:pt x="329142" y="5311"/>
                  <a:pt x="692150" y="19"/>
                </a:cubicBezTo>
                <a:cubicBezTo>
                  <a:pt x="1055158" y="-5273"/>
                  <a:pt x="1799167" y="1050944"/>
                  <a:pt x="2178050" y="1289069"/>
                </a:cubicBezTo>
                <a:cubicBezTo>
                  <a:pt x="2556933" y="1527194"/>
                  <a:pt x="2965450" y="1428769"/>
                  <a:pt x="2965450" y="1428769"/>
                </a:cubicBezTo>
                <a:lnTo>
                  <a:pt x="2965450" y="142876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4CD2A7CF-EE70-D954-8820-A73BEB4299A2}"/>
                  </a:ext>
                </a:extLst>
              </p:cNvPr>
              <p:cNvSpPr txBox="1"/>
              <p:nvPr/>
            </p:nvSpPr>
            <p:spPr>
              <a:xfrm>
                <a:off x="8304213" y="2427253"/>
                <a:ext cx="34925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sup>
                      </m:sSup>
                    </m:oMath>
                  </m:oMathPara>
                </a14:m>
                <a:endParaRPr lang="en-GB"/>
              </a:p>
            </p:txBody>
          </p:sp>
        </mc:Choice>
        <mc:Fallback xmlns="">
          <p:sp>
            <p:nvSpPr>
              <p:cNvPr id="36" name="TextBox 35">
                <a:extLst>
                  <a:ext uri="{FF2B5EF4-FFF2-40B4-BE49-F238E27FC236}">
                    <a16:creationId xmlns:a16="http://schemas.microsoft.com/office/drawing/2014/main" id="{4CD2A7CF-EE70-D954-8820-A73BEB4299A2}"/>
                  </a:ext>
                </a:extLst>
              </p:cNvPr>
              <p:cNvSpPr txBox="1">
                <a:spLocks noRot="1" noChangeAspect="1" noMove="1" noResize="1" noEditPoints="1" noAdjustHandles="1" noChangeArrowheads="1" noChangeShapeType="1" noTextEdit="1"/>
              </p:cNvSpPr>
              <p:nvPr/>
            </p:nvSpPr>
            <p:spPr>
              <a:xfrm>
                <a:off x="8304213" y="2427253"/>
                <a:ext cx="349250" cy="369332"/>
              </a:xfrm>
              <a:prstGeom prst="rect">
                <a:avLst/>
              </a:prstGeom>
              <a:blipFill>
                <a:blip r:embed="rId7"/>
                <a:stretch>
                  <a:fillRect r="-5172"/>
                </a:stretch>
              </a:blipFill>
            </p:spPr>
            <p:txBody>
              <a:bodyPr/>
              <a:lstStyle/>
              <a:p>
                <a:r>
                  <a:rPr lang="en-GB">
                    <a:noFill/>
                  </a:rPr>
                  <a:t> </a:t>
                </a:r>
              </a:p>
            </p:txBody>
          </p:sp>
        </mc:Fallback>
      </mc:AlternateContent>
      <p:cxnSp>
        <p:nvCxnSpPr>
          <p:cNvPr id="43" name="Straight Arrow Connector 42">
            <a:extLst>
              <a:ext uri="{FF2B5EF4-FFF2-40B4-BE49-F238E27FC236}">
                <a16:creationId xmlns:a16="http://schemas.microsoft.com/office/drawing/2014/main" id="{D6E198EE-5B45-47F6-4503-FC8EA7481BF7}"/>
              </a:ext>
            </a:extLst>
          </p:cNvPr>
          <p:cNvCxnSpPr>
            <a:stCxn id="36" idx="1"/>
          </p:cNvCxnSpPr>
          <p:nvPr/>
        </p:nvCxnSpPr>
        <p:spPr>
          <a:xfrm flipH="1" flipV="1">
            <a:off x="6240402" y="2127250"/>
            <a:ext cx="2063811" cy="48466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0EA43621-AFFA-5BB7-1937-3A4C108E58CB}"/>
              </a:ext>
            </a:extLst>
          </p:cNvPr>
          <p:cNvPicPr>
            <a:picLocks noChangeAspect="1"/>
          </p:cNvPicPr>
          <p:nvPr/>
        </p:nvPicPr>
        <p:blipFill rotWithShape="1">
          <a:blip r:embed="rId2"/>
          <a:srcRect l="1119" t="26533" r="77819" b="27386"/>
          <a:stretch/>
        </p:blipFill>
        <p:spPr>
          <a:xfrm>
            <a:off x="6972300" y="3500366"/>
            <a:ext cx="1144272" cy="705380"/>
          </a:xfrm>
          <a:prstGeom prst="rect">
            <a:avLst/>
          </a:prstGeom>
        </p:spPr>
      </p:pic>
      <p:sp>
        <p:nvSpPr>
          <p:cNvPr id="16" name="Arrow: Down 15">
            <a:extLst>
              <a:ext uri="{FF2B5EF4-FFF2-40B4-BE49-F238E27FC236}">
                <a16:creationId xmlns:a16="http://schemas.microsoft.com/office/drawing/2014/main" id="{A5E7CE27-F77B-5216-7DC6-AAFCD9548C31}"/>
              </a:ext>
            </a:extLst>
          </p:cNvPr>
          <p:cNvSpPr/>
          <p:nvPr/>
        </p:nvSpPr>
        <p:spPr>
          <a:xfrm>
            <a:off x="9236075" y="4351020"/>
            <a:ext cx="212725" cy="4414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32B0B82-613F-DE2F-D292-5774B59229BD}"/>
                  </a:ext>
                </a:extLst>
              </p:cNvPr>
              <p:cNvSpPr txBox="1"/>
              <p:nvPr/>
            </p:nvSpPr>
            <p:spPr>
              <a:xfrm>
                <a:off x="9119227" y="4887012"/>
                <a:ext cx="71320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+1</m:t>
                          </m:r>
                        </m:sub>
                      </m:sSub>
                    </m:oMath>
                  </m:oMathPara>
                </a14:m>
                <a:endParaRPr lang="en-GB" dirty="0"/>
              </a:p>
            </p:txBody>
          </p:sp>
        </mc:Choice>
        <mc:Fallback xmlns="">
          <p:sp>
            <p:nvSpPr>
              <p:cNvPr id="17" name="TextBox 16">
                <a:extLst>
                  <a:ext uri="{FF2B5EF4-FFF2-40B4-BE49-F238E27FC236}">
                    <a16:creationId xmlns:a16="http://schemas.microsoft.com/office/drawing/2014/main" id="{032B0B82-613F-DE2F-D292-5774B59229BD}"/>
                  </a:ext>
                </a:extLst>
              </p:cNvPr>
              <p:cNvSpPr txBox="1">
                <a:spLocks noRot="1" noChangeAspect="1" noMove="1" noResize="1" noEditPoints="1" noAdjustHandles="1" noChangeArrowheads="1" noChangeShapeType="1" noTextEdit="1"/>
              </p:cNvSpPr>
              <p:nvPr/>
            </p:nvSpPr>
            <p:spPr>
              <a:xfrm>
                <a:off x="9119227" y="4887012"/>
                <a:ext cx="713209" cy="276999"/>
              </a:xfrm>
              <a:prstGeom prst="rect">
                <a:avLst/>
              </a:prstGeom>
              <a:blipFill>
                <a:blip r:embed="rId8"/>
                <a:stretch>
                  <a:fillRect l="-6838" r="-1709" b="-22222"/>
                </a:stretch>
              </a:blipFill>
            </p:spPr>
            <p:txBody>
              <a:bodyPr/>
              <a:lstStyle/>
              <a:p>
                <a:r>
                  <a:rPr lang="en-GB">
                    <a:noFill/>
                  </a:rPr>
                  <a:t> </a:t>
                </a:r>
              </a:p>
            </p:txBody>
          </p:sp>
        </mc:Fallback>
      </mc:AlternateContent>
      <p:cxnSp>
        <p:nvCxnSpPr>
          <p:cNvPr id="4" name="Straight Arrow Connector 3">
            <a:extLst>
              <a:ext uri="{FF2B5EF4-FFF2-40B4-BE49-F238E27FC236}">
                <a16:creationId xmlns:a16="http://schemas.microsoft.com/office/drawing/2014/main" id="{E2C88B6E-B212-AF84-E2EE-B2A401065D8F}"/>
              </a:ext>
            </a:extLst>
          </p:cNvPr>
          <p:cNvCxnSpPr/>
          <p:nvPr/>
        </p:nvCxnSpPr>
        <p:spPr>
          <a:xfrm flipH="1">
            <a:off x="9589032" y="2427253"/>
            <a:ext cx="568571" cy="3490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374A914F-AD6D-46E1-2778-CDEB90C1E191}"/>
              </a:ext>
            </a:extLst>
          </p:cNvPr>
          <p:cNvSpPr txBox="1"/>
          <p:nvPr/>
        </p:nvSpPr>
        <p:spPr>
          <a:xfrm>
            <a:off x="10190887" y="2127250"/>
            <a:ext cx="1801149" cy="923330"/>
          </a:xfrm>
          <a:prstGeom prst="rect">
            <a:avLst/>
          </a:prstGeom>
          <a:noFill/>
        </p:spPr>
        <p:txBody>
          <a:bodyPr wrap="square" rtlCol="0">
            <a:spAutoFit/>
          </a:bodyPr>
          <a:lstStyle/>
          <a:p>
            <a:r>
              <a:rPr lang="en-US" dirty="0"/>
              <a:t>Velocity </a:t>
            </a:r>
            <a:r>
              <a:rPr lang="en-US" dirty="0" err="1"/>
              <a:t>Verlet</a:t>
            </a:r>
            <a:r>
              <a:rPr lang="en-US" dirty="0"/>
              <a:t> or any other integrator</a:t>
            </a:r>
            <a:endParaRPr lang="en-GB" dirty="0"/>
          </a:p>
        </p:txBody>
      </p:sp>
    </p:spTree>
    <p:extLst>
      <p:ext uri="{BB962C8B-B14F-4D97-AF65-F5344CB8AC3E}">
        <p14:creationId xmlns:p14="http://schemas.microsoft.com/office/powerpoint/2010/main" val="44303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66667E-6 4.44444E-6 L 0.06094 -0.00232 " pathEditMode="relative" rAng="0" ptsTypes="AA">
                                      <p:cBhvr>
                                        <p:cTn id="6" dur="2000" fill="hold"/>
                                        <p:tgtEl>
                                          <p:spTgt spid="30"/>
                                        </p:tgtEl>
                                        <p:attrNameLst>
                                          <p:attrName>ppt_x</p:attrName>
                                          <p:attrName>ppt_y</p:attrName>
                                        </p:attrNameLst>
                                      </p:cBhvr>
                                      <p:rCtr x="3047" y="-116"/>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9451B2F-7A5B-A183-FF39-C41EF3C7A239}"/>
              </a:ext>
            </a:extLst>
          </p:cNvPr>
          <p:cNvPicPr>
            <a:picLocks noChangeAspect="1"/>
          </p:cNvPicPr>
          <p:nvPr/>
        </p:nvPicPr>
        <p:blipFill>
          <a:blip r:embed="rId2">
            <a:duotone>
              <a:prstClr val="black"/>
              <a:schemeClr val="accent5">
                <a:tint val="45000"/>
                <a:satMod val="400000"/>
              </a:schemeClr>
            </a:duotone>
          </a:blip>
          <a:stretch>
            <a:fillRect/>
          </a:stretch>
        </p:blipFill>
        <p:spPr>
          <a:xfrm>
            <a:off x="840014" y="2737849"/>
            <a:ext cx="4579881" cy="2120797"/>
          </a:xfrm>
          <a:prstGeom prst="rect">
            <a:avLst/>
          </a:prstGeom>
        </p:spPr>
      </p:pic>
      <p:pic>
        <p:nvPicPr>
          <p:cNvPr id="2" name="Picture 1">
            <a:extLst>
              <a:ext uri="{FF2B5EF4-FFF2-40B4-BE49-F238E27FC236}">
                <a16:creationId xmlns:a16="http://schemas.microsoft.com/office/drawing/2014/main" id="{8956A34B-C234-4DD9-2F92-54CC8C7DB2D0}"/>
              </a:ext>
            </a:extLst>
          </p:cNvPr>
          <p:cNvPicPr>
            <a:picLocks noChangeAspect="1"/>
          </p:cNvPicPr>
          <p:nvPr/>
        </p:nvPicPr>
        <p:blipFill rotWithShape="1">
          <a:blip r:embed="rId2">
            <a:duotone>
              <a:prstClr val="black"/>
              <a:srgbClr val="D9C3A5">
                <a:tint val="50000"/>
                <a:satMod val="180000"/>
              </a:srgbClr>
            </a:duotone>
          </a:blip>
          <a:srcRect l="6583"/>
          <a:stretch/>
        </p:blipFill>
        <p:spPr>
          <a:xfrm flipH="1">
            <a:off x="6922991" y="2758103"/>
            <a:ext cx="4278386" cy="2120797"/>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915184B-6BF0-19DC-8C00-C450076C98A3}"/>
                  </a:ext>
                </a:extLst>
              </p:cNvPr>
              <p:cNvSpPr txBox="1"/>
              <p:nvPr/>
            </p:nvSpPr>
            <p:spPr>
              <a:xfrm>
                <a:off x="2759840" y="1642293"/>
                <a:ext cx="1465158" cy="9233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5400" i="1" smtClean="0">
                          <a:latin typeface="Cambria Math" panose="02040503050406030204" pitchFamily="18" charset="0"/>
                        </a:rPr>
                        <m:t>|</m:t>
                      </m:r>
                      <m:sSub>
                        <m:sSubPr>
                          <m:ctrlPr>
                            <a:rPr lang="en-US" sz="5400" b="0" i="1" smtClean="0">
                              <a:latin typeface="Cambria Math" panose="02040503050406030204" pitchFamily="18" charset="0"/>
                            </a:rPr>
                          </m:ctrlPr>
                        </m:sSubPr>
                        <m:e>
                          <m:r>
                            <a:rPr lang="en-US" sz="5400" b="0" i="1" smtClean="0">
                              <a:latin typeface="Cambria Math" panose="02040503050406030204" pitchFamily="18" charset="0"/>
                            </a:rPr>
                            <m:t>𝜓</m:t>
                          </m:r>
                        </m:e>
                        <m:sub>
                          <m:r>
                            <a:rPr lang="en-US" sz="5400" b="0" i="1" smtClean="0">
                              <a:latin typeface="Cambria Math" panose="02040503050406030204" pitchFamily="18" charset="0"/>
                            </a:rPr>
                            <m:t>2</m:t>
                          </m:r>
                        </m:sub>
                      </m:sSub>
                      <m:r>
                        <a:rPr lang="en-US" sz="5400" b="0" i="1" smtClean="0">
                          <a:latin typeface="Cambria Math" panose="02040503050406030204" pitchFamily="18" charset="0"/>
                        </a:rPr>
                        <m:t>⟩</m:t>
                      </m:r>
                    </m:oMath>
                  </m:oMathPara>
                </a14:m>
                <a:endParaRPr lang="en-GB" sz="5400" dirty="0"/>
              </a:p>
            </p:txBody>
          </p:sp>
        </mc:Choice>
        <mc:Fallback xmlns="">
          <p:sp>
            <p:nvSpPr>
              <p:cNvPr id="4" name="TextBox 3">
                <a:extLst>
                  <a:ext uri="{FF2B5EF4-FFF2-40B4-BE49-F238E27FC236}">
                    <a16:creationId xmlns:a16="http://schemas.microsoft.com/office/drawing/2014/main" id="{0915184B-6BF0-19DC-8C00-C450076C98A3}"/>
                  </a:ext>
                </a:extLst>
              </p:cNvPr>
              <p:cNvSpPr txBox="1">
                <a:spLocks noRot="1" noChangeAspect="1" noMove="1" noResize="1" noEditPoints="1" noAdjustHandles="1" noChangeArrowheads="1" noChangeShapeType="1" noTextEdit="1"/>
              </p:cNvSpPr>
              <p:nvPr/>
            </p:nvSpPr>
            <p:spPr>
              <a:xfrm>
                <a:off x="2759840" y="1642293"/>
                <a:ext cx="1465158" cy="92333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1837238-962E-9D3C-42AD-E215523721C5}"/>
                  </a:ext>
                </a:extLst>
              </p:cNvPr>
              <p:cNvSpPr txBox="1"/>
              <p:nvPr/>
            </p:nvSpPr>
            <p:spPr>
              <a:xfrm>
                <a:off x="8299327" y="1642293"/>
                <a:ext cx="1465158" cy="9233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5400" i="1" smtClean="0">
                          <a:latin typeface="Cambria Math" panose="02040503050406030204" pitchFamily="18" charset="0"/>
                        </a:rPr>
                        <m:t>|</m:t>
                      </m:r>
                      <m:sSub>
                        <m:sSubPr>
                          <m:ctrlPr>
                            <a:rPr lang="en-US" sz="5400" b="0" i="1" smtClean="0">
                              <a:latin typeface="Cambria Math" panose="02040503050406030204" pitchFamily="18" charset="0"/>
                            </a:rPr>
                          </m:ctrlPr>
                        </m:sSubPr>
                        <m:e>
                          <m:r>
                            <a:rPr lang="en-US" sz="5400" b="0" i="1" smtClean="0">
                              <a:latin typeface="Cambria Math" panose="02040503050406030204" pitchFamily="18" charset="0"/>
                            </a:rPr>
                            <m:t>𝜓</m:t>
                          </m:r>
                        </m:e>
                        <m:sub>
                          <m:r>
                            <a:rPr lang="en-US" sz="5400" b="0" i="1" smtClean="0">
                              <a:latin typeface="Cambria Math" panose="02040503050406030204" pitchFamily="18" charset="0"/>
                            </a:rPr>
                            <m:t>3</m:t>
                          </m:r>
                        </m:sub>
                      </m:sSub>
                      <m:r>
                        <a:rPr lang="en-US" sz="5400" b="0" i="1" smtClean="0">
                          <a:latin typeface="Cambria Math" panose="02040503050406030204" pitchFamily="18" charset="0"/>
                        </a:rPr>
                        <m:t>⟩</m:t>
                      </m:r>
                    </m:oMath>
                  </m:oMathPara>
                </a14:m>
                <a:endParaRPr lang="en-GB" sz="5400" dirty="0"/>
              </a:p>
            </p:txBody>
          </p:sp>
        </mc:Choice>
        <mc:Fallback xmlns="">
          <p:sp>
            <p:nvSpPr>
              <p:cNvPr id="8" name="TextBox 7">
                <a:extLst>
                  <a:ext uri="{FF2B5EF4-FFF2-40B4-BE49-F238E27FC236}">
                    <a16:creationId xmlns:a16="http://schemas.microsoft.com/office/drawing/2014/main" id="{91837238-962E-9D3C-42AD-E215523721C5}"/>
                  </a:ext>
                </a:extLst>
              </p:cNvPr>
              <p:cNvSpPr txBox="1">
                <a:spLocks noRot="1" noChangeAspect="1" noMove="1" noResize="1" noEditPoints="1" noAdjustHandles="1" noChangeArrowheads="1" noChangeShapeType="1" noTextEdit="1"/>
              </p:cNvSpPr>
              <p:nvPr/>
            </p:nvSpPr>
            <p:spPr>
              <a:xfrm>
                <a:off x="8299327" y="1642293"/>
                <a:ext cx="1465158" cy="923330"/>
              </a:xfrm>
              <a:prstGeom prst="rect">
                <a:avLst/>
              </a:prstGeom>
              <a:blipFill>
                <a:blip r:embed="rId4"/>
                <a:stretch>
                  <a:fillRect/>
                </a:stretch>
              </a:blipFill>
            </p:spPr>
            <p:txBody>
              <a:bodyPr/>
              <a:lstStyle/>
              <a:p>
                <a:r>
                  <a:rPr lang="en-GB">
                    <a:noFill/>
                  </a:rPr>
                  <a:t> </a:t>
                </a:r>
              </a:p>
            </p:txBody>
          </p:sp>
        </mc:Fallback>
      </mc:AlternateContent>
      <p:pic>
        <p:nvPicPr>
          <p:cNvPr id="12" name="Picture 11">
            <a:extLst>
              <a:ext uri="{FF2B5EF4-FFF2-40B4-BE49-F238E27FC236}">
                <a16:creationId xmlns:a16="http://schemas.microsoft.com/office/drawing/2014/main" id="{0724F8EC-3BFE-7057-A1AC-02A605A98D33}"/>
              </a:ext>
            </a:extLst>
          </p:cNvPr>
          <p:cNvPicPr>
            <a:picLocks noChangeAspect="1"/>
          </p:cNvPicPr>
          <p:nvPr/>
        </p:nvPicPr>
        <p:blipFill rotWithShape="1">
          <a:blip r:embed="rId2">
            <a:duotone>
              <a:prstClr val="black"/>
              <a:schemeClr val="accent4">
                <a:tint val="45000"/>
                <a:satMod val="400000"/>
              </a:schemeClr>
            </a:duotone>
          </a:blip>
          <a:srcRect l="6583"/>
          <a:stretch/>
        </p:blipFill>
        <p:spPr>
          <a:xfrm flipH="1">
            <a:off x="6922991" y="2737848"/>
            <a:ext cx="4278386" cy="2120797"/>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BA40067-B0E8-5BE5-57F9-2158ACB0D7DD}"/>
                  </a:ext>
                </a:extLst>
              </p:cNvPr>
              <p:cNvSpPr txBox="1"/>
              <p:nvPr/>
            </p:nvSpPr>
            <p:spPr>
              <a:xfrm>
                <a:off x="5318133" y="3439966"/>
                <a:ext cx="1503096" cy="6008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3200" i="1" smtClean="0">
                              <a:latin typeface="Cambria Math" panose="02040503050406030204" pitchFamily="18" charset="0"/>
                            </a:rPr>
                          </m:ctrlPr>
                        </m:sSupPr>
                        <m:e>
                          <m:r>
                            <m:rPr>
                              <m:sty m:val="p"/>
                            </m:rPr>
                            <a:rPr lang="en-US" sz="3200">
                              <a:latin typeface="Cambria Math" panose="02040503050406030204" pitchFamily="18" charset="0"/>
                            </a:rPr>
                            <m:t>e</m:t>
                          </m:r>
                        </m:e>
                        <m:sup>
                          <m:r>
                            <a:rPr lang="en-US" sz="3200" b="0" i="1" smtClean="0">
                              <a:latin typeface="Cambria Math" panose="02040503050406030204" pitchFamily="18" charset="0"/>
                            </a:rPr>
                            <m:t>−</m:t>
                          </m:r>
                          <m:r>
                            <a:rPr lang="en-US" sz="3200" i="1">
                              <a:latin typeface="Cambria Math" panose="02040503050406030204" pitchFamily="18" charset="0"/>
                            </a:rPr>
                            <m:t>𝑖</m:t>
                          </m:r>
                          <m:sSub>
                            <m:sSubPr>
                              <m:ctrlPr>
                                <a:rPr lang="en-US" sz="3200" b="0" i="1" smtClean="0">
                                  <a:latin typeface="Cambria Math" panose="02040503050406030204" pitchFamily="18" charset="0"/>
                                </a:rPr>
                              </m:ctrlPr>
                            </m:sSubPr>
                            <m:e>
                              <m:r>
                                <a:rPr lang="en-US" sz="3200" i="1">
                                  <a:latin typeface="Cambria Math" panose="02040503050406030204" pitchFamily="18" charset="0"/>
                                </a:rPr>
                                <m:t>𝐻</m:t>
                              </m:r>
                            </m:e>
                            <m:sub>
                              <m:r>
                                <a:rPr lang="en-US" sz="3200" b="0" i="1" smtClean="0">
                                  <a:latin typeface="Cambria Math" panose="02040503050406030204" pitchFamily="18" charset="0"/>
                                </a:rPr>
                                <m:t>𝑡</m:t>
                              </m:r>
                              <m:r>
                                <a:rPr lang="en-US" sz="3200" b="0" i="1" smtClean="0">
                                  <a:latin typeface="Cambria Math" panose="02040503050406030204" pitchFamily="18" charset="0"/>
                                </a:rPr>
                                <m:t>=2</m:t>
                              </m:r>
                            </m:sub>
                          </m:sSub>
                          <m:r>
                            <m:rPr>
                              <m:sty m:val="p"/>
                            </m:rPr>
                            <a:rPr lang="en-US" sz="3200">
                              <a:latin typeface="Cambria Math" panose="02040503050406030204" pitchFamily="18" charset="0"/>
                            </a:rPr>
                            <m:t>Δ</m:t>
                          </m:r>
                          <m:r>
                            <a:rPr lang="en-US" sz="3200" i="1">
                              <a:latin typeface="Cambria Math" panose="02040503050406030204" pitchFamily="18" charset="0"/>
                            </a:rPr>
                            <m:t>𝑡</m:t>
                          </m:r>
                        </m:sup>
                      </m:sSup>
                    </m:oMath>
                  </m:oMathPara>
                </a14:m>
                <a:endParaRPr lang="en-GB" sz="3200" dirty="0"/>
              </a:p>
            </p:txBody>
          </p:sp>
        </mc:Choice>
        <mc:Fallback xmlns="">
          <p:sp>
            <p:nvSpPr>
              <p:cNvPr id="7" name="TextBox 6">
                <a:extLst>
                  <a:ext uri="{FF2B5EF4-FFF2-40B4-BE49-F238E27FC236}">
                    <a16:creationId xmlns:a16="http://schemas.microsoft.com/office/drawing/2014/main" id="{CBA40067-B0E8-5BE5-57F9-2158ACB0D7DD}"/>
                  </a:ext>
                </a:extLst>
              </p:cNvPr>
              <p:cNvSpPr txBox="1">
                <a:spLocks noRot="1" noChangeAspect="1" noMove="1" noResize="1" noEditPoints="1" noAdjustHandles="1" noChangeArrowheads="1" noChangeShapeType="1" noTextEdit="1"/>
              </p:cNvSpPr>
              <p:nvPr/>
            </p:nvSpPr>
            <p:spPr>
              <a:xfrm>
                <a:off x="5318133" y="3439966"/>
                <a:ext cx="1503096" cy="600805"/>
              </a:xfrm>
              <a:prstGeom prst="rect">
                <a:avLst/>
              </a:prstGeom>
              <a:blipFill>
                <a:blip r:embed="rId5"/>
                <a:stretch>
                  <a:fillRect r="-7692"/>
                </a:stretch>
              </a:blipFill>
            </p:spPr>
            <p:txBody>
              <a:bodyPr/>
              <a:lstStyle/>
              <a:p>
                <a:r>
                  <a:rPr lang="en-GB">
                    <a:noFill/>
                  </a:rPr>
                  <a:t> </a:t>
                </a:r>
              </a:p>
            </p:txBody>
          </p:sp>
        </mc:Fallback>
      </mc:AlternateContent>
      <p:sp>
        <p:nvSpPr>
          <p:cNvPr id="14" name="Rectangle 13">
            <a:extLst>
              <a:ext uri="{FF2B5EF4-FFF2-40B4-BE49-F238E27FC236}">
                <a16:creationId xmlns:a16="http://schemas.microsoft.com/office/drawing/2014/main" id="{DC056747-2ED9-95A6-D764-F0A8D846EE69}"/>
              </a:ext>
            </a:extLst>
          </p:cNvPr>
          <p:cNvSpPr/>
          <p:nvPr/>
        </p:nvSpPr>
        <p:spPr>
          <a:xfrm>
            <a:off x="5419895" y="2705086"/>
            <a:ext cx="1503096" cy="2158224"/>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sz="8800"/>
          </a:p>
        </p:txBody>
      </p:sp>
    </p:spTree>
    <p:extLst>
      <p:ext uri="{BB962C8B-B14F-4D97-AF65-F5344CB8AC3E}">
        <p14:creationId xmlns:p14="http://schemas.microsoft.com/office/powerpoint/2010/main" val="671677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 minimalistic logo like drawinug of the variational quantum eigensolver suitable for use in an infographic">
            <a:extLst>
              <a:ext uri="{FF2B5EF4-FFF2-40B4-BE49-F238E27FC236}">
                <a16:creationId xmlns:a16="http://schemas.microsoft.com/office/drawing/2014/main" id="{AEAA6A2A-7148-055A-552B-DED788257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8365" y="3778919"/>
            <a:ext cx="369332" cy="369332"/>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5ECB11CF-D27E-6D45-5649-B59235BC8BFE}"/>
              </a:ext>
            </a:extLst>
          </p:cNvPr>
          <p:cNvGrpSpPr/>
          <p:nvPr/>
        </p:nvGrpSpPr>
        <p:grpSpPr>
          <a:xfrm>
            <a:off x="255172" y="42628"/>
            <a:ext cx="3114271" cy="3831707"/>
            <a:chOff x="4009951" y="1827162"/>
            <a:chExt cx="3114271" cy="3831707"/>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5E2D6CB-B9C7-96CA-97E2-CA945A75F748}"/>
                    </a:ext>
                  </a:extLst>
                </p:cNvPr>
                <p:cNvSpPr txBox="1"/>
                <p:nvPr/>
              </p:nvSpPr>
              <p:spPr>
                <a:xfrm>
                  <a:off x="6388101" y="2914563"/>
                  <a:ext cx="73612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𝜓</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m:oMathPara>
                  </a14:m>
                  <a:endParaRPr lang="en-GB"/>
                </a:p>
              </p:txBody>
            </p:sp>
          </mc:Choice>
          <mc:Fallback xmlns="">
            <p:sp>
              <p:nvSpPr>
                <p:cNvPr id="6" name="TextBox 5">
                  <a:extLst>
                    <a:ext uri="{FF2B5EF4-FFF2-40B4-BE49-F238E27FC236}">
                      <a16:creationId xmlns:a16="http://schemas.microsoft.com/office/drawing/2014/main" id="{F5E2D6CB-B9C7-96CA-97E2-CA945A75F748}"/>
                    </a:ext>
                  </a:extLst>
                </p:cNvPr>
                <p:cNvSpPr txBox="1">
                  <a:spLocks noRot="1" noChangeAspect="1" noMove="1" noResize="1" noEditPoints="1" noAdjustHandles="1" noChangeArrowheads="1" noChangeShapeType="1" noTextEdit="1"/>
                </p:cNvSpPr>
                <p:nvPr/>
              </p:nvSpPr>
              <p:spPr>
                <a:xfrm>
                  <a:off x="6388101" y="2914563"/>
                  <a:ext cx="736121" cy="276999"/>
                </a:xfrm>
                <a:prstGeom prst="rect">
                  <a:avLst/>
                </a:prstGeom>
                <a:blipFill>
                  <a:blip r:embed="rId3"/>
                  <a:stretch>
                    <a:fillRect r="-5785" b="-36957"/>
                  </a:stretch>
                </a:blipFill>
              </p:spPr>
              <p:txBody>
                <a:bodyPr/>
                <a:lstStyle/>
                <a:p>
                  <a:r>
                    <a:rPr lang="en-US">
                      <a:noFill/>
                    </a:rPr>
                    <a:t> </a:t>
                  </a:r>
                </a:p>
              </p:txBody>
            </p:sp>
          </mc:Fallback>
        </mc:AlternateContent>
        <p:pic>
          <p:nvPicPr>
            <p:cNvPr id="7" name="Picture 6" descr="Text&#10;&#10;Description automatically generated">
              <a:extLst>
                <a:ext uri="{FF2B5EF4-FFF2-40B4-BE49-F238E27FC236}">
                  <a16:creationId xmlns:a16="http://schemas.microsoft.com/office/drawing/2014/main" id="{7773218B-1E18-CD3B-FF50-078518E2D02D}"/>
                </a:ext>
              </a:extLst>
            </p:cNvPr>
            <p:cNvPicPr>
              <a:picLocks noChangeAspect="1"/>
            </p:cNvPicPr>
            <p:nvPr/>
          </p:nvPicPr>
          <p:blipFill rotWithShape="1">
            <a:blip r:embed="rId4">
              <a:extLst>
                <a:ext uri="{28A0092B-C50C-407E-A947-70E740481C1C}">
                  <a14:useLocalDpi xmlns:a14="http://schemas.microsoft.com/office/drawing/2010/main" val="0"/>
                </a:ext>
              </a:extLst>
            </a:blip>
            <a:srcRect l="539" t="10506" r="24637" b="31757"/>
            <a:stretch/>
          </p:blipFill>
          <p:spPr>
            <a:xfrm>
              <a:off x="4097339" y="2715226"/>
              <a:ext cx="2290762" cy="675674"/>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959BAAA-FFBC-1330-A510-5E956DC88F71}"/>
                    </a:ext>
                  </a:extLst>
                </p:cNvPr>
                <p:cNvSpPr txBox="1"/>
                <p:nvPr/>
              </p:nvSpPr>
              <p:spPr>
                <a:xfrm>
                  <a:off x="5099051" y="2400182"/>
                  <a:ext cx="736121" cy="27988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i="1" smtClean="0">
                            <a:latin typeface="Cambria Math" panose="02040503050406030204" pitchFamily="18" charset="0"/>
                          </a:rPr>
                          <m:t>C</m:t>
                        </m:r>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e>
                        </m:acc>
                        <m:r>
                          <a:rPr lang="en-US" b="0" i="1" smtClean="0">
                            <a:latin typeface="Cambria Math" panose="02040503050406030204" pitchFamily="18" charset="0"/>
                          </a:rPr>
                          <m:t>)|0⟩</m:t>
                        </m:r>
                      </m:oMath>
                    </m:oMathPara>
                  </a14:m>
                  <a:endParaRPr lang="en-GB"/>
                </a:p>
              </p:txBody>
            </p:sp>
          </mc:Choice>
          <mc:Fallback xmlns="">
            <p:sp>
              <p:nvSpPr>
                <p:cNvPr id="8" name="TextBox 7">
                  <a:extLst>
                    <a:ext uri="{FF2B5EF4-FFF2-40B4-BE49-F238E27FC236}">
                      <a16:creationId xmlns:a16="http://schemas.microsoft.com/office/drawing/2014/main" id="{3959BAAA-FFBC-1330-A510-5E956DC88F71}"/>
                    </a:ext>
                  </a:extLst>
                </p:cNvPr>
                <p:cNvSpPr txBox="1">
                  <a:spLocks noRot="1" noChangeAspect="1" noMove="1" noResize="1" noEditPoints="1" noAdjustHandles="1" noChangeArrowheads="1" noChangeShapeType="1" noTextEdit="1"/>
                </p:cNvSpPr>
                <p:nvPr/>
              </p:nvSpPr>
              <p:spPr>
                <a:xfrm>
                  <a:off x="5099051" y="2400182"/>
                  <a:ext cx="736121" cy="279885"/>
                </a:xfrm>
                <a:prstGeom prst="rect">
                  <a:avLst/>
                </a:prstGeom>
                <a:blipFill>
                  <a:blip r:embed="rId5"/>
                  <a:stretch>
                    <a:fillRect l="-10833" r="-21667" b="-34783"/>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3548D6A4-12DD-FE26-E1C9-E692A55589F5}"/>
                </a:ext>
              </a:extLst>
            </p:cNvPr>
            <p:cNvSpPr txBox="1"/>
            <p:nvPr/>
          </p:nvSpPr>
          <p:spPr>
            <a:xfrm>
              <a:off x="4009952" y="1827162"/>
              <a:ext cx="3114270" cy="369332"/>
            </a:xfrm>
            <a:prstGeom prst="rect">
              <a:avLst/>
            </a:prstGeom>
            <a:noFill/>
          </p:spPr>
          <p:txBody>
            <a:bodyPr wrap="square" rtlCol="0">
              <a:spAutoFit/>
            </a:bodyPr>
            <a:lstStyle/>
            <a:p>
              <a:pPr algn="ctr"/>
              <a:r>
                <a:rPr lang="en-US" b="1"/>
                <a:t>Initialization</a:t>
              </a:r>
              <a:endParaRPr lang="en-GB" b="1"/>
            </a:p>
          </p:txBody>
        </p:sp>
        <p:sp>
          <p:nvSpPr>
            <p:cNvPr id="10" name="Rectangle 9">
              <a:extLst>
                <a:ext uri="{FF2B5EF4-FFF2-40B4-BE49-F238E27FC236}">
                  <a16:creationId xmlns:a16="http://schemas.microsoft.com/office/drawing/2014/main" id="{6AD90A51-C1F5-8070-8553-F1B394D26CAA}"/>
                </a:ext>
              </a:extLst>
            </p:cNvPr>
            <p:cNvSpPr/>
            <p:nvPr/>
          </p:nvSpPr>
          <p:spPr>
            <a:xfrm>
              <a:off x="4009951" y="2196494"/>
              <a:ext cx="3114271" cy="143253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
          <p:nvSpPr>
            <p:cNvPr id="11" name="Rectangle 10">
              <a:extLst>
                <a:ext uri="{FF2B5EF4-FFF2-40B4-BE49-F238E27FC236}">
                  <a16:creationId xmlns:a16="http://schemas.microsoft.com/office/drawing/2014/main" id="{6AA4BF60-980B-7490-6283-AD76857E30AC}"/>
                </a:ext>
              </a:extLst>
            </p:cNvPr>
            <p:cNvSpPr/>
            <p:nvPr/>
          </p:nvSpPr>
          <p:spPr>
            <a:xfrm>
              <a:off x="4009951" y="3630828"/>
              <a:ext cx="3114271" cy="202804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pic>
          <p:nvPicPr>
            <p:cNvPr id="12" name="Picture 8" descr="Image">
              <a:extLst>
                <a:ext uri="{FF2B5EF4-FFF2-40B4-BE49-F238E27FC236}">
                  <a16:creationId xmlns:a16="http://schemas.microsoft.com/office/drawing/2014/main" id="{F8AAB2FC-3741-68D5-E06E-3951FA82FCC7}"/>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7264" b="59867" l="13599" r="89552">
                          <a14:foregroundMark x1="17910" y1="54561" x2="17910" y2="53897"/>
                          <a14:foregroundMark x1="17910" y1="50580" x2="17910" y2="50580"/>
                          <a14:foregroundMark x1="16750" y1="51907" x2="17745" y2="55058"/>
                          <a14:foregroundMark x1="11277" y1="53068" x2="34660" y2="52902"/>
                          <a14:foregroundMark x1="34660" y1="52902" x2="54561" y2="54892"/>
                          <a14:foregroundMark x1="54561" y1="54892" x2="78109" y2="53068"/>
                          <a14:foregroundMark x1="78109" y1="53068" x2="82919" y2="51410"/>
                          <a14:foregroundMark x1="82255" y1="53400" x2="85406" y2="53566"/>
                          <a14:foregroundMark x1="88557" y1="50415" x2="87396" y2="54726"/>
                          <a14:foregroundMark x1="88557" y1="51410" x2="89718" y2="52570"/>
                          <a14:foregroundMark x1="79602" y1="52405" x2="57711" y2="52405"/>
                          <a14:foregroundMark x1="57711" y1="52405" x2="77612" y2="53400"/>
                          <a14:foregroundMark x1="77612" y1="53400" x2="77778" y2="53400"/>
                          <a14:foregroundMark x1="76783" y1="52736" x2="81924" y2="53897"/>
                          <a14:foregroundMark x1="78939" y1="53068" x2="73964" y2="53566"/>
                          <a14:foregroundMark x1="75954" y1="53731" x2="78939" y2="53566"/>
                          <a14:foregroundMark x1="41128" y1="53400" x2="43118" y2="53897"/>
                          <a14:foregroundMark x1="38640" y1="51907" x2="23383" y2="52736"/>
                          <a14:foregroundMark x1="38640" y1="53068" x2="43947" y2="53731"/>
                          <a14:foregroundMark x1="43449" y1="52405" x2="33333" y2="52073"/>
                          <a14:foregroundMark x1="49088" y1="57546" x2="50746" y2="58872"/>
                          <a14:foregroundMark x1="16584" y1="56053" x2="19735" y2="57048"/>
                          <a14:foregroundMark x1="87396" y1="54726" x2="86070" y2="60199"/>
                          <a14:foregroundMark x1="81426" y1="52405" x2="85240" y2="47927"/>
                          <a14:foregroundMark x1="13599" y1="52405" x2="13599" y2="53068"/>
                          <a14:foregroundMark x1="89552" y1="52073" x2="89221" y2="53400"/>
                        </a14:backgroundRemoval>
                      </a14:imgEffect>
                    </a14:imgLayer>
                  </a14:imgProps>
                </a:ext>
                <a:ext uri="{28A0092B-C50C-407E-A947-70E740481C1C}">
                  <a14:useLocalDpi xmlns:a14="http://schemas.microsoft.com/office/drawing/2010/main" val="0"/>
                </a:ext>
              </a:extLst>
            </a:blip>
            <a:srcRect l="12468" t="45992" r="9868" b="40087"/>
            <a:stretch/>
          </p:blipFill>
          <p:spPr bwMode="auto">
            <a:xfrm flipV="1">
              <a:off x="4614865" y="4370198"/>
              <a:ext cx="1875213" cy="336128"/>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E14FD0D8-A9A8-9496-7B25-247FB9651EC5}"/>
                </a:ext>
              </a:extLst>
            </p:cNvPr>
            <p:cNvCxnSpPr>
              <a:cxnSpLocks/>
            </p:cNvCxnSpPr>
            <p:nvPr/>
          </p:nvCxnSpPr>
          <p:spPr>
            <a:xfrm>
              <a:off x="5518237" y="4538262"/>
              <a:ext cx="0" cy="243192"/>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F008843-0AC9-99C0-A446-8113115C8D2B}"/>
                    </a:ext>
                  </a:extLst>
                </p:cNvPr>
                <p:cNvSpPr txBox="1"/>
                <p:nvPr/>
              </p:nvSpPr>
              <p:spPr>
                <a:xfrm>
                  <a:off x="4577419" y="4591724"/>
                  <a:ext cx="362340" cy="37946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000" b="0" i="1" smtClean="0">
                                <a:latin typeface="Cambria Math" panose="02040503050406030204" pitchFamily="18" charset="0"/>
                              </a:rPr>
                            </m:ctrlPr>
                          </m:fPr>
                          <m:num>
                            <m:r>
                              <a:rPr lang="en-US" sz="1000" b="0" i="1" smtClean="0">
                                <a:latin typeface="Cambria Math" panose="02040503050406030204" pitchFamily="18" charset="0"/>
                              </a:rPr>
                              <m:t>−</m:t>
                            </m:r>
                            <m:r>
                              <a:rPr lang="en-US" sz="1000" b="0" i="1" smtClean="0">
                                <a:latin typeface="Cambria Math" panose="02040503050406030204" pitchFamily="18" charset="0"/>
                              </a:rPr>
                              <m:t>𝐿</m:t>
                            </m:r>
                          </m:num>
                          <m:den>
                            <m:r>
                              <a:rPr lang="en-US" sz="1000" b="0" i="1" smtClean="0">
                                <a:latin typeface="Cambria Math" panose="02040503050406030204" pitchFamily="18" charset="0"/>
                              </a:rPr>
                              <m:t>2</m:t>
                            </m:r>
                          </m:den>
                        </m:f>
                      </m:oMath>
                    </m:oMathPara>
                  </a14:m>
                  <a:endParaRPr lang="en-GB" sz="1000"/>
                </a:p>
              </p:txBody>
            </p:sp>
          </mc:Choice>
          <mc:Fallback xmlns="">
            <p:sp>
              <p:nvSpPr>
                <p:cNvPr id="14" name="TextBox 13">
                  <a:extLst>
                    <a:ext uri="{FF2B5EF4-FFF2-40B4-BE49-F238E27FC236}">
                      <a16:creationId xmlns:a16="http://schemas.microsoft.com/office/drawing/2014/main" id="{BF008843-0AC9-99C0-A446-8113115C8D2B}"/>
                    </a:ext>
                  </a:extLst>
                </p:cNvPr>
                <p:cNvSpPr txBox="1">
                  <a:spLocks noRot="1" noChangeAspect="1" noMove="1" noResize="1" noEditPoints="1" noAdjustHandles="1" noChangeArrowheads="1" noChangeShapeType="1" noTextEdit="1"/>
                </p:cNvSpPr>
                <p:nvPr/>
              </p:nvSpPr>
              <p:spPr>
                <a:xfrm>
                  <a:off x="4577419" y="4591724"/>
                  <a:ext cx="362340" cy="37946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9C5FF0B-AD8E-4699-FEF7-86A2988A177B}"/>
                    </a:ext>
                  </a:extLst>
                </p:cNvPr>
                <p:cNvSpPr txBox="1"/>
                <p:nvPr/>
              </p:nvSpPr>
              <p:spPr>
                <a:xfrm>
                  <a:off x="6206931" y="4591723"/>
                  <a:ext cx="362340" cy="37946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000" b="0" i="1" smtClean="0">
                                <a:latin typeface="Cambria Math" panose="02040503050406030204" pitchFamily="18" charset="0"/>
                              </a:rPr>
                            </m:ctrlPr>
                          </m:fPr>
                          <m:num>
                            <m:r>
                              <a:rPr lang="en-US" sz="1000" b="0" i="1" smtClean="0">
                                <a:latin typeface="Cambria Math" panose="02040503050406030204" pitchFamily="18" charset="0"/>
                              </a:rPr>
                              <m:t>𝐿</m:t>
                            </m:r>
                          </m:num>
                          <m:den>
                            <m:r>
                              <a:rPr lang="en-US" sz="1000" b="0" i="1" smtClean="0">
                                <a:latin typeface="Cambria Math" panose="02040503050406030204" pitchFamily="18" charset="0"/>
                              </a:rPr>
                              <m:t>2</m:t>
                            </m:r>
                          </m:den>
                        </m:f>
                      </m:oMath>
                    </m:oMathPara>
                  </a14:m>
                  <a:endParaRPr lang="en-GB" sz="1000"/>
                </a:p>
              </p:txBody>
            </p:sp>
          </mc:Choice>
          <mc:Fallback xmlns="">
            <p:sp>
              <p:nvSpPr>
                <p:cNvPr id="15" name="TextBox 14">
                  <a:extLst>
                    <a:ext uri="{FF2B5EF4-FFF2-40B4-BE49-F238E27FC236}">
                      <a16:creationId xmlns:a16="http://schemas.microsoft.com/office/drawing/2014/main" id="{59C5FF0B-AD8E-4699-FEF7-86A2988A177B}"/>
                    </a:ext>
                  </a:extLst>
                </p:cNvPr>
                <p:cNvSpPr txBox="1">
                  <a:spLocks noRot="1" noChangeAspect="1" noMove="1" noResize="1" noEditPoints="1" noAdjustHandles="1" noChangeArrowheads="1" noChangeShapeType="1" noTextEdit="1"/>
                </p:cNvSpPr>
                <p:nvPr/>
              </p:nvSpPr>
              <p:spPr>
                <a:xfrm>
                  <a:off x="6206931" y="4591723"/>
                  <a:ext cx="362340" cy="379463"/>
                </a:xfrm>
                <a:prstGeom prst="rect">
                  <a:avLst/>
                </a:prstGeom>
                <a:blipFill>
                  <a:blip r:embed="rId9"/>
                  <a:stretch>
                    <a:fillRect/>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948C5D34-F346-1AE4-C9FF-1CE4E96347EE}"/>
                </a:ext>
              </a:extLst>
            </p:cNvPr>
            <p:cNvCxnSpPr>
              <a:cxnSpLocks/>
            </p:cNvCxnSpPr>
            <p:nvPr/>
          </p:nvCxnSpPr>
          <p:spPr>
            <a:xfrm>
              <a:off x="5624034" y="4424231"/>
              <a:ext cx="26808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38EEDF8-4B70-2FDD-2D7F-A6316E02580C}"/>
                    </a:ext>
                  </a:extLst>
                </p:cNvPr>
                <p:cNvSpPr txBox="1"/>
                <p:nvPr/>
              </p:nvSpPr>
              <p:spPr>
                <a:xfrm>
                  <a:off x="5354550" y="4666662"/>
                  <a:ext cx="219075"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𝑞</m:t>
                            </m:r>
                          </m:e>
                          <m:sub>
                            <m:r>
                              <a:rPr lang="en-US" sz="1600" b="0" i="1" smtClean="0">
                                <a:latin typeface="Cambria Math" panose="02040503050406030204" pitchFamily="18" charset="0"/>
                              </a:rPr>
                              <m:t>𝑖</m:t>
                            </m:r>
                          </m:sub>
                        </m:sSub>
                      </m:oMath>
                    </m:oMathPara>
                  </a14:m>
                  <a:endParaRPr lang="en-GB" sz="1600"/>
                </a:p>
              </p:txBody>
            </p:sp>
          </mc:Choice>
          <mc:Fallback xmlns="">
            <p:sp>
              <p:nvSpPr>
                <p:cNvPr id="17" name="TextBox 16">
                  <a:extLst>
                    <a:ext uri="{FF2B5EF4-FFF2-40B4-BE49-F238E27FC236}">
                      <a16:creationId xmlns:a16="http://schemas.microsoft.com/office/drawing/2014/main" id="{C38EEDF8-4B70-2FDD-2D7F-A6316E02580C}"/>
                    </a:ext>
                  </a:extLst>
                </p:cNvPr>
                <p:cNvSpPr txBox="1">
                  <a:spLocks noRot="1" noChangeAspect="1" noMove="1" noResize="1" noEditPoints="1" noAdjustHandles="1" noChangeArrowheads="1" noChangeShapeType="1" noTextEdit="1"/>
                </p:cNvSpPr>
                <p:nvPr/>
              </p:nvSpPr>
              <p:spPr>
                <a:xfrm>
                  <a:off x="5354550" y="4666662"/>
                  <a:ext cx="219075" cy="338554"/>
                </a:xfrm>
                <a:prstGeom prst="rect">
                  <a:avLst/>
                </a:prstGeom>
                <a:blipFill>
                  <a:blip r:embed="rId10"/>
                  <a:stretch>
                    <a:fillRect r="-36111" b="-7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4A82765-A59E-A9AA-1056-CDF0B8DD0CEE}"/>
                    </a:ext>
                  </a:extLst>
                </p:cNvPr>
                <p:cNvSpPr txBox="1"/>
                <p:nvPr/>
              </p:nvSpPr>
              <p:spPr>
                <a:xfrm>
                  <a:off x="5725634" y="4163208"/>
                  <a:ext cx="21907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b="0" i="1" smtClean="0">
                                <a:latin typeface="Cambria Math" panose="02040503050406030204" pitchFamily="18" charset="0"/>
                              </a:rPr>
                            </m:ctrlPr>
                          </m:accPr>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𝑞</m:t>
                                </m:r>
                              </m:e>
                              <m:sub>
                                <m:r>
                                  <a:rPr lang="en-US" sz="1400" b="0" i="1" smtClean="0">
                                    <a:latin typeface="Cambria Math" panose="02040503050406030204" pitchFamily="18" charset="0"/>
                                  </a:rPr>
                                  <m:t>𝑖</m:t>
                                </m:r>
                              </m:sub>
                            </m:sSub>
                          </m:e>
                        </m:acc>
                      </m:oMath>
                    </m:oMathPara>
                  </a14:m>
                  <a:endParaRPr lang="en-GB" sz="1400"/>
                </a:p>
              </p:txBody>
            </p:sp>
          </mc:Choice>
          <mc:Fallback xmlns="">
            <p:sp>
              <p:nvSpPr>
                <p:cNvPr id="18" name="TextBox 17">
                  <a:extLst>
                    <a:ext uri="{FF2B5EF4-FFF2-40B4-BE49-F238E27FC236}">
                      <a16:creationId xmlns:a16="http://schemas.microsoft.com/office/drawing/2014/main" id="{74A82765-A59E-A9AA-1056-CDF0B8DD0CEE}"/>
                    </a:ext>
                  </a:extLst>
                </p:cNvPr>
                <p:cNvSpPr txBox="1">
                  <a:spLocks noRot="1" noChangeAspect="1" noMove="1" noResize="1" noEditPoints="1" noAdjustHandles="1" noChangeArrowheads="1" noChangeShapeType="1" noTextEdit="1"/>
                </p:cNvSpPr>
                <p:nvPr/>
              </p:nvSpPr>
              <p:spPr>
                <a:xfrm>
                  <a:off x="5725634" y="4163208"/>
                  <a:ext cx="219075" cy="307777"/>
                </a:xfrm>
                <a:prstGeom prst="rect">
                  <a:avLst/>
                </a:prstGeom>
                <a:blipFill>
                  <a:blip r:embed="rId11"/>
                  <a:stretch>
                    <a:fillRect r="-25000" b="-39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365B8EEE-353C-36B7-E1CB-86700995DD0D}"/>
                    </a:ext>
                  </a:extLst>
                </p:cNvPr>
                <p:cNvSpPr txBox="1"/>
                <p:nvPr/>
              </p:nvSpPr>
              <p:spPr>
                <a:xfrm>
                  <a:off x="4873941" y="3726673"/>
                  <a:ext cx="150018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𝐻</m:t>
                            </m:r>
                            <m:r>
                              <a:rPr lang="en-US" sz="1800" b="0" i="1" smtClean="0">
                                <a:latin typeface="Cambria Math" panose="02040503050406030204" pitchFamily="18" charset="0"/>
                              </a:rPr>
                              <m:t>(</m:t>
                            </m:r>
                            <m:r>
                              <a:rPr lang="en-US" sz="1800" b="0" i="1" smtClean="0">
                                <a:latin typeface="Cambria Math" panose="02040503050406030204" pitchFamily="18" charset="0"/>
                              </a:rPr>
                              <m:t>𝑞</m:t>
                            </m:r>
                          </m:e>
                          <m:sub>
                            <m:r>
                              <a:rPr lang="en-US" sz="1800" b="0" i="1" smtClean="0">
                                <a:latin typeface="Cambria Math" panose="02040503050406030204" pitchFamily="18" charset="0"/>
                              </a:rPr>
                              <m:t>𝑖</m:t>
                            </m:r>
                          </m:sub>
                        </m:sSub>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𝐻</m:t>
                            </m:r>
                          </m:e>
                          <m:sub>
                            <m:r>
                              <a:rPr lang="en-US" sz="1800" b="0" i="1" smtClean="0">
                                <a:latin typeface="Cambria Math" panose="02040503050406030204" pitchFamily="18" charset="0"/>
                              </a:rPr>
                              <m:t>𝑖</m:t>
                            </m:r>
                          </m:sub>
                        </m:sSub>
                      </m:oMath>
                    </m:oMathPara>
                  </a14:m>
                  <a:endParaRPr lang="en-GB" sz="1800"/>
                </a:p>
              </p:txBody>
            </p:sp>
          </mc:Choice>
          <mc:Fallback xmlns="">
            <p:sp>
              <p:nvSpPr>
                <p:cNvPr id="19" name="TextBox 18">
                  <a:extLst>
                    <a:ext uri="{FF2B5EF4-FFF2-40B4-BE49-F238E27FC236}">
                      <a16:creationId xmlns:a16="http://schemas.microsoft.com/office/drawing/2014/main" id="{365B8EEE-353C-36B7-E1CB-86700995DD0D}"/>
                    </a:ext>
                  </a:extLst>
                </p:cNvPr>
                <p:cNvSpPr txBox="1">
                  <a:spLocks noRot="1" noChangeAspect="1" noMove="1" noResize="1" noEditPoints="1" noAdjustHandles="1" noChangeArrowheads="1" noChangeShapeType="1" noTextEdit="1"/>
                </p:cNvSpPr>
                <p:nvPr/>
              </p:nvSpPr>
              <p:spPr>
                <a:xfrm>
                  <a:off x="4873941" y="3726673"/>
                  <a:ext cx="1500187" cy="369332"/>
                </a:xfrm>
                <a:prstGeom prst="rect">
                  <a:avLst/>
                </a:prstGeom>
                <a:blipFill>
                  <a:blip r:embed="rId12"/>
                  <a:stretch>
                    <a:fillRect b="-16667"/>
                  </a:stretch>
                </a:blipFill>
              </p:spPr>
              <p:txBody>
                <a:bodyPr/>
                <a:lstStyle/>
                <a:p>
                  <a:r>
                    <a:rPr lang="en-US">
                      <a:noFill/>
                    </a:rPr>
                    <a:t> </a:t>
                  </a:r>
                </a:p>
              </p:txBody>
            </p:sp>
          </mc:Fallback>
        </mc:AlternateContent>
      </p:grpSp>
      <p:sp>
        <p:nvSpPr>
          <p:cNvPr id="20" name="Rectangle 19">
            <a:extLst>
              <a:ext uri="{FF2B5EF4-FFF2-40B4-BE49-F238E27FC236}">
                <a16:creationId xmlns:a16="http://schemas.microsoft.com/office/drawing/2014/main" id="{653D6F8C-868F-3B79-46D5-132FE5ED9948}"/>
              </a:ext>
            </a:extLst>
          </p:cNvPr>
          <p:cNvSpPr/>
          <p:nvPr/>
        </p:nvSpPr>
        <p:spPr>
          <a:xfrm>
            <a:off x="4968366" y="5017331"/>
            <a:ext cx="2713817" cy="1248326"/>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
        <p:nvSpPr>
          <p:cNvPr id="21" name="Rectangle 20">
            <a:extLst>
              <a:ext uri="{FF2B5EF4-FFF2-40B4-BE49-F238E27FC236}">
                <a16:creationId xmlns:a16="http://schemas.microsoft.com/office/drawing/2014/main" id="{3952E3A1-4623-4269-4B75-454863B38574}"/>
              </a:ext>
            </a:extLst>
          </p:cNvPr>
          <p:cNvSpPr/>
          <p:nvPr/>
        </p:nvSpPr>
        <p:spPr>
          <a:xfrm>
            <a:off x="4968367" y="3769005"/>
            <a:ext cx="2713817" cy="1248326"/>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grpSp>
        <p:nvGrpSpPr>
          <p:cNvPr id="22" name="Group 21">
            <a:extLst>
              <a:ext uri="{FF2B5EF4-FFF2-40B4-BE49-F238E27FC236}">
                <a16:creationId xmlns:a16="http://schemas.microsoft.com/office/drawing/2014/main" id="{D24C8B41-81DC-DFBC-D131-C0B658CCD0B0}"/>
              </a:ext>
            </a:extLst>
          </p:cNvPr>
          <p:cNvGrpSpPr/>
          <p:nvPr/>
        </p:nvGrpSpPr>
        <p:grpSpPr>
          <a:xfrm>
            <a:off x="4959881" y="149758"/>
            <a:ext cx="2747070" cy="2926942"/>
            <a:chOff x="4959881" y="149758"/>
            <a:chExt cx="2747070" cy="2926942"/>
          </a:xfrm>
        </p:grpSpPr>
        <p:pic>
          <p:nvPicPr>
            <p:cNvPr id="23" name="Picture 2" descr="A minimalistic logo like drawinug of the variational quantum eigensolver suitable for use in an infographic">
              <a:extLst>
                <a:ext uri="{FF2B5EF4-FFF2-40B4-BE49-F238E27FC236}">
                  <a16:creationId xmlns:a16="http://schemas.microsoft.com/office/drawing/2014/main" id="{B272CDEA-26EF-25E4-F762-CED20D84B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9872" y="580049"/>
              <a:ext cx="369332" cy="36933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20F8B633-9533-47BD-EBCC-25F77FA26AFD}"/>
                </a:ext>
              </a:extLst>
            </p:cNvPr>
            <p:cNvSpPr/>
            <p:nvPr/>
          </p:nvSpPr>
          <p:spPr>
            <a:xfrm>
              <a:off x="4959882" y="1828374"/>
              <a:ext cx="2713817" cy="1248326"/>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
          <p:nvSpPr>
            <p:cNvPr id="25" name="Rectangle 24">
              <a:extLst>
                <a:ext uri="{FF2B5EF4-FFF2-40B4-BE49-F238E27FC236}">
                  <a16:creationId xmlns:a16="http://schemas.microsoft.com/office/drawing/2014/main" id="{2CC6F4F1-26C1-136D-EB7C-EDD9BCB280B5}"/>
                </a:ext>
              </a:extLst>
            </p:cNvPr>
            <p:cNvSpPr/>
            <p:nvPr/>
          </p:nvSpPr>
          <p:spPr>
            <a:xfrm>
              <a:off x="4959882" y="580048"/>
              <a:ext cx="2713817" cy="1248326"/>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
          <p:nvSpPr>
            <p:cNvPr id="26" name="TextBox 25">
              <a:extLst>
                <a:ext uri="{FF2B5EF4-FFF2-40B4-BE49-F238E27FC236}">
                  <a16:creationId xmlns:a16="http://schemas.microsoft.com/office/drawing/2014/main" id="{B07D0355-857D-0A2B-BC03-F456959E472D}"/>
                </a:ext>
              </a:extLst>
            </p:cNvPr>
            <p:cNvSpPr txBox="1"/>
            <p:nvPr/>
          </p:nvSpPr>
          <p:spPr>
            <a:xfrm>
              <a:off x="4959881" y="149758"/>
              <a:ext cx="2713817" cy="369332"/>
            </a:xfrm>
            <a:prstGeom prst="rect">
              <a:avLst/>
            </a:prstGeom>
            <a:noFill/>
          </p:spPr>
          <p:txBody>
            <a:bodyPr wrap="square" rtlCol="0">
              <a:spAutoFit/>
            </a:bodyPr>
            <a:lstStyle/>
            <a:p>
              <a:pPr algn="ctr"/>
              <a:r>
                <a:rPr lang="en-US" b="1"/>
                <a:t>Evolution</a:t>
              </a:r>
              <a:endParaRPr lang="en-GB" b="1"/>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E7F7D30-28BD-2FD2-23DB-5C4AE99EC4B9}"/>
                    </a:ext>
                  </a:extLst>
                </p:cNvPr>
                <p:cNvSpPr txBox="1"/>
                <p:nvPr/>
              </p:nvSpPr>
              <p:spPr>
                <a:xfrm>
                  <a:off x="5566696" y="2463887"/>
                  <a:ext cx="1500187" cy="37824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𝑇</m:t>
                            </m:r>
                          </m:e>
                          <m:sub>
                            <m:r>
                              <a:rPr lang="en-US" sz="1800" b="0" i="1" smtClean="0">
                                <a:latin typeface="Cambria Math" panose="02040503050406030204" pitchFamily="18" charset="0"/>
                              </a:rPr>
                              <m:t>𝑖</m:t>
                            </m:r>
                          </m:sub>
                        </m:sSub>
                        <m:r>
                          <a:rPr lang="en-US" sz="1800" b="0" i="1" smtClean="0">
                            <a:latin typeface="Cambria Math" panose="02040503050406030204" pitchFamily="18" charset="0"/>
                          </a:rPr>
                          <m:t>≈</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𝑒</m:t>
                            </m:r>
                          </m:e>
                          <m:sup>
                            <m:r>
                              <a:rPr lang="en-US" sz="1800" b="0" i="1" smtClean="0">
                                <a:latin typeface="Cambria Math" panose="02040503050406030204" pitchFamily="18" charset="0"/>
                              </a:rPr>
                              <m:t>−</m:t>
                            </m:r>
                            <m:r>
                              <a:rPr lang="en-US" sz="1800" b="0" i="1" smtClean="0">
                                <a:latin typeface="Cambria Math" panose="02040503050406030204" pitchFamily="18" charset="0"/>
                              </a:rPr>
                              <m:t>𝑖</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𝐻</m:t>
                                </m:r>
                              </m:e>
                              <m:sub>
                                <m:r>
                                  <a:rPr lang="en-US" sz="1800" b="0" i="1" smtClean="0">
                                    <a:latin typeface="Cambria Math" panose="02040503050406030204" pitchFamily="18" charset="0"/>
                                  </a:rPr>
                                  <m:t>𝑖</m:t>
                                </m:r>
                              </m:sub>
                            </m:sSub>
                            <m:r>
                              <m:rPr>
                                <m:sty m:val="p"/>
                              </m:rPr>
                              <a:rPr lang="en-US" sz="1800" b="0" i="0" smtClean="0">
                                <a:latin typeface="Cambria Math" panose="02040503050406030204" pitchFamily="18" charset="0"/>
                              </a:rPr>
                              <m:t>Δ</m:t>
                            </m:r>
                            <m:r>
                              <a:rPr lang="en-US" sz="1800" b="0" i="1" smtClean="0">
                                <a:latin typeface="Cambria Math" panose="02040503050406030204" pitchFamily="18" charset="0"/>
                              </a:rPr>
                              <m:t>𝑡</m:t>
                            </m:r>
                          </m:sup>
                        </m:sSup>
                      </m:oMath>
                    </m:oMathPara>
                  </a14:m>
                  <a:endParaRPr lang="en-GB" sz="1800"/>
                </a:p>
              </p:txBody>
            </p:sp>
          </mc:Choice>
          <mc:Fallback xmlns="">
            <p:sp>
              <p:nvSpPr>
                <p:cNvPr id="27" name="TextBox 26">
                  <a:extLst>
                    <a:ext uri="{FF2B5EF4-FFF2-40B4-BE49-F238E27FC236}">
                      <a16:creationId xmlns:a16="http://schemas.microsoft.com/office/drawing/2014/main" id="{4E7F7D30-28BD-2FD2-23DB-5C4AE99EC4B9}"/>
                    </a:ext>
                  </a:extLst>
                </p:cNvPr>
                <p:cNvSpPr txBox="1">
                  <a:spLocks noRot="1" noChangeAspect="1" noMove="1" noResize="1" noEditPoints="1" noAdjustHandles="1" noChangeArrowheads="1" noChangeShapeType="1" noTextEdit="1"/>
                </p:cNvSpPr>
                <p:nvPr/>
              </p:nvSpPr>
              <p:spPr>
                <a:xfrm>
                  <a:off x="5566696" y="2463887"/>
                  <a:ext cx="1500187" cy="378245"/>
                </a:xfrm>
                <a:prstGeom prst="rect">
                  <a:avLst/>
                </a:prstGeom>
                <a:blipFill>
                  <a:blip r:embed="rId13"/>
                  <a:stretch>
                    <a:fillRect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4B5E87F-698F-DBE7-D792-EBF02125E388}"/>
                    </a:ext>
                  </a:extLst>
                </p:cNvPr>
                <p:cNvSpPr txBox="1"/>
                <p:nvPr/>
              </p:nvSpPr>
              <p:spPr>
                <a:xfrm>
                  <a:off x="5333292" y="619511"/>
                  <a:ext cx="196699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𝑇</m:t>
                            </m:r>
                          </m:e>
                          <m:sub>
                            <m:r>
                              <a:rPr lang="en-US" sz="1800" b="0" i="1" smtClean="0">
                                <a:latin typeface="Cambria Math" panose="02040503050406030204" pitchFamily="18" charset="0"/>
                              </a:rPr>
                              <m:t>𝑖</m:t>
                            </m:r>
                          </m:sub>
                        </m:sSub>
                        <m:r>
                          <a:rPr lang="en-US" sz="1800" b="0" i="1" smtClean="0">
                            <a:latin typeface="Cambria Math" panose="02040503050406030204" pitchFamily="18" charset="0"/>
                          </a:rPr>
                          <m:t>𝐶</m:t>
                        </m:r>
                        <m:d>
                          <m:dPr>
                            <m:ctrlPr>
                              <a:rPr lang="en-US" sz="1800" b="0" i="1" smtClean="0">
                                <a:latin typeface="Cambria Math" panose="02040503050406030204" pitchFamily="18" charset="0"/>
                              </a:rPr>
                            </m:ctrlPr>
                          </m:dP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𝜃</m:t>
                                </m:r>
                              </m:e>
                              <m:sub>
                                <m:r>
                                  <a:rPr lang="en-US" sz="1800" b="0" i="1" smtClean="0">
                                    <a:latin typeface="Cambria Math" panose="02040503050406030204" pitchFamily="18" charset="0"/>
                                  </a:rPr>
                                  <m:t>𝑖</m:t>
                                </m:r>
                              </m:sub>
                            </m:sSub>
                          </m:e>
                        </m:d>
                        <m:d>
                          <m:dPr>
                            <m:begChr m:val="|"/>
                            <m:endChr m:val="⟩"/>
                            <m:ctrlPr>
                              <a:rPr lang="en-US" sz="1800" b="0" i="1" smtClean="0">
                                <a:latin typeface="Cambria Math" panose="02040503050406030204" pitchFamily="18" charset="0"/>
                              </a:rPr>
                            </m:ctrlPr>
                          </m:dPr>
                          <m:e>
                            <m:r>
                              <a:rPr lang="en-US" sz="1800" b="0" i="1" smtClean="0">
                                <a:latin typeface="Cambria Math" panose="02040503050406030204" pitchFamily="18" charset="0"/>
                              </a:rPr>
                              <m:t>0</m:t>
                            </m:r>
                          </m:e>
                        </m:d>
                      </m:oMath>
                    </m:oMathPara>
                  </a14:m>
                  <a:endParaRPr lang="en-GB" sz="1800"/>
                </a:p>
              </p:txBody>
            </p:sp>
          </mc:Choice>
          <mc:Fallback xmlns="">
            <p:sp>
              <p:nvSpPr>
                <p:cNvPr id="28" name="TextBox 27">
                  <a:extLst>
                    <a:ext uri="{FF2B5EF4-FFF2-40B4-BE49-F238E27FC236}">
                      <a16:creationId xmlns:a16="http://schemas.microsoft.com/office/drawing/2014/main" id="{74B5E87F-698F-DBE7-D792-EBF02125E388}"/>
                    </a:ext>
                  </a:extLst>
                </p:cNvPr>
                <p:cNvSpPr txBox="1">
                  <a:spLocks noRot="1" noChangeAspect="1" noMove="1" noResize="1" noEditPoints="1" noAdjustHandles="1" noChangeArrowheads="1" noChangeShapeType="1" noTextEdit="1"/>
                </p:cNvSpPr>
                <p:nvPr/>
              </p:nvSpPr>
              <p:spPr>
                <a:xfrm>
                  <a:off x="5333292" y="619511"/>
                  <a:ext cx="1966993" cy="369332"/>
                </a:xfrm>
                <a:prstGeom prst="rect">
                  <a:avLst/>
                </a:prstGeom>
                <a:blipFill>
                  <a:blip r:embed="rId14"/>
                  <a:stretch>
                    <a:fillRect b="-5000"/>
                  </a:stretch>
                </a:blipFill>
              </p:spPr>
              <p:txBody>
                <a:bodyPr/>
                <a:lstStyle/>
                <a:p>
                  <a:r>
                    <a:rPr lang="en-US">
                      <a:noFill/>
                    </a:rPr>
                    <a:t> </a:t>
                  </a:r>
                </a:p>
              </p:txBody>
            </p:sp>
          </mc:Fallback>
        </mc:AlternateContent>
        <p:pic>
          <p:nvPicPr>
            <p:cNvPr id="29" name="Picture 28" descr="Text&#10;&#10;Description automatically generated">
              <a:extLst>
                <a:ext uri="{FF2B5EF4-FFF2-40B4-BE49-F238E27FC236}">
                  <a16:creationId xmlns:a16="http://schemas.microsoft.com/office/drawing/2014/main" id="{55F2DA4D-BD94-B932-6A5B-FDDF229F2999}"/>
                </a:ext>
              </a:extLst>
            </p:cNvPr>
            <p:cNvPicPr>
              <a:picLocks noChangeAspect="1"/>
            </p:cNvPicPr>
            <p:nvPr/>
          </p:nvPicPr>
          <p:blipFill rotWithShape="1">
            <a:blip r:embed="rId4">
              <a:extLst>
                <a:ext uri="{28A0092B-C50C-407E-A947-70E740481C1C}">
                  <a14:useLocalDpi xmlns:a14="http://schemas.microsoft.com/office/drawing/2010/main" val="0"/>
                </a:ext>
              </a:extLst>
            </a:blip>
            <a:srcRect l="539" t="10506" r="64922" b="31757"/>
            <a:stretch/>
          </p:blipFill>
          <p:spPr>
            <a:xfrm>
              <a:off x="5392727" y="1016020"/>
              <a:ext cx="845801" cy="540457"/>
            </a:xfrm>
            <a:prstGeom prst="rect">
              <a:avLst/>
            </a:prstGeom>
          </p:spPr>
        </p:pic>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543B92C1-C45F-0174-A297-0B448110E03D}"/>
                    </a:ext>
                  </a:extLst>
                </p:cNvPr>
                <p:cNvSpPr/>
                <p:nvPr/>
              </p:nvSpPr>
              <p:spPr>
                <a:xfrm>
                  <a:off x="6238528" y="1108055"/>
                  <a:ext cx="221539" cy="395287"/>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𝑇</m:t>
                        </m:r>
                      </m:oMath>
                    </m:oMathPara>
                  </a14:m>
                  <a:endParaRPr lang="en-GB"/>
                </a:p>
              </p:txBody>
            </p:sp>
          </mc:Choice>
          <mc:Fallback xmlns="">
            <p:sp>
              <p:nvSpPr>
                <p:cNvPr id="30" name="Rectangle 29">
                  <a:extLst>
                    <a:ext uri="{FF2B5EF4-FFF2-40B4-BE49-F238E27FC236}">
                      <a16:creationId xmlns:a16="http://schemas.microsoft.com/office/drawing/2014/main" id="{543B92C1-C45F-0174-A297-0B448110E03D}"/>
                    </a:ext>
                  </a:extLst>
                </p:cNvPr>
                <p:cNvSpPr>
                  <a:spLocks noRot="1" noChangeAspect="1" noMove="1" noResize="1" noEditPoints="1" noAdjustHandles="1" noChangeArrowheads="1" noChangeShapeType="1" noTextEdit="1"/>
                </p:cNvSpPr>
                <p:nvPr/>
              </p:nvSpPr>
              <p:spPr>
                <a:xfrm>
                  <a:off x="6238528" y="1108055"/>
                  <a:ext cx="221539" cy="395287"/>
                </a:xfrm>
                <a:prstGeom prst="rect">
                  <a:avLst/>
                </a:prstGeom>
                <a:blipFill>
                  <a:blip r:embed="rId15"/>
                  <a:stretch>
                    <a:fillRect l="-53846" r="-7692" b="-13433"/>
                  </a:stretch>
                </a:blipFill>
                <a:ln w="9525" cap="flat" cmpd="sng" algn="ctr">
                  <a:solidFill>
                    <a:schemeClr val="dk1"/>
                  </a:solidFill>
                  <a:prstDash val="solid"/>
                  <a:round/>
                  <a:headEnd type="none" w="med" len="med"/>
                  <a:tailEnd type="none" w="med" len="me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9533B4E-435E-63B9-F2A6-1222FDD68776}"/>
                    </a:ext>
                  </a:extLst>
                </p:cNvPr>
                <p:cNvSpPr txBox="1"/>
                <p:nvPr/>
              </p:nvSpPr>
              <p:spPr>
                <a:xfrm>
                  <a:off x="6379022" y="1121032"/>
                  <a:ext cx="60681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𝜓</m:t>
                            </m:r>
                          </m:e>
                          <m:sub>
                            <m:r>
                              <a:rPr lang="en-US" sz="1800" b="0" i="1" smtClean="0">
                                <a:latin typeface="Cambria Math" panose="02040503050406030204" pitchFamily="18" charset="0"/>
                              </a:rPr>
                              <m:t>𝑖</m:t>
                            </m:r>
                            <m:r>
                              <a:rPr lang="en-US" sz="1800" b="0" i="1" smtClean="0">
                                <a:latin typeface="Cambria Math" panose="02040503050406030204" pitchFamily="18" charset="0"/>
                              </a:rPr>
                              <m:t>+1</m:t>
                            </m:r>
                          </m:sub>
                        </m:sSub>
                        <m:r>
                          <a:rPr lang="en-US" sz="1800" b="0" i="1" smtClean="0">
                            <a:latin typeface="Cambria Math" panose="02040503050406030204" pitchFamily="18" charset="0"/>
                          </a:rPr>
                          <m:t>⟩</m:t>
                        </m:r>
                      </m:oMath>
                    </m:oMathPara>
                  </a14:m>
                  <a:endParaRPr lang="en-GB"/>
                </a:p>
              </p:txBody>
            </p:sp>
          </mc:Choice>
          <mc:Fallback xmlns="">
            <p:sp>
              <p:nvSpPr>
                <p:cNvPr id="31" name="TextBox 30">
                  <a:extLst>
                    <a:ext uri="{FF2B5EF4-FFF2-40B4-BE49-F238E27FC236}">
                      <a16:creationId xmlns:a16="http://schemas.microsoft.com/office/drawing/2014/main" id="{29533B4E-435E-63B9-F2A6-1222FDD68776}"/>
                    </a:ext>
                  </a:extLst>
                </p:cNvPr>
                <p:cNvSpPr txBox="1">
                  <a:spLocks noRot="1" noChangeAspect="1" noMove="1" noResize="1" noEditPoints="1" noAdjustHandles="1" noChangeArrowheads="1" noChangeShapeType="1" noTextEdit="1"/>
                </p:cNvSpPr>
                <p:nvPr/>
              </p:nvSpPr>
              <p:spPr>
                <a:xfrm>
                  <a:off x="6379022" y="1121032"/>
                  <a:ext cx="606815" cy="369332"/>
                </a:xfrm>
                <a:prstGeom prst="rect">
                  <a:avLst/>
                </a:prstGeom>
                <a:blipFill>
                  <a:blip r:embed="rId16"/>
                  <a:stretch>
                    <a:fillRect r="-69000" b="-16667"/>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72E7DDE1-6517-7559-6388-95C6C0087745}"/>
                </a:ext>
              </a:extLst>
            </p:cNvPr>
            <p:cNvSpPr txBox="1"/>
            <p:nvPr/>
          </p:nvSpPr>
          <p:spPr>
            <a:xfrm>
              <a:off x="4993134" y="1835558"/>
              <a:ext cx="2713817" cy="646331"/>
            </a:xfrm>
            <a:prstGeom prst="rect">
              <a:avLst/>
            </a:prstGeom>
            <a:noFill/>
          </p:spPr>
          <p:txBody>
            <a:bodyPr wrap="square" rtlCol="0">
              <a:spAutoFit/>
            </a:bodyPr>
            <a:lstStyle/>
            <a:p>
              <a:pPr algn="ctr"/>
              <a:r>
                <a:rPr lang="en-US"/>
                <a:t>Compute “Efficient” Time Evolution Circuit </a:t>
              </a:r>
              <a:endParaRPr lang="en-GB"/>
            </a:p>
          </p:txBody>
        </p:sp>
      </p:grpSp>
      <p:sp>
        <p:nvSpPr>
          <p:cNvPr id="33" name="TextBox 32">
            <a:extLst>
              <a:ext uri="{FF2B5EF4-FFF2-40B4-BE49-F238E27FC236}">
                <a16:creationId xmlns:a16="http://schemas.microsoft.com/office/drawing/2014/main" id="{F5E64E22-753B-98C5-6C92-7EC249935908}"/>
              </a:ext>
            </a:extLst>
          </p:cNvPr>
          <p:cNvSpPr txBox="1"/>
          <p:nvPr/>
        </p:nvSpPr>
        <p:spPr>
          <a:xfrm>
            <a:off x="4968365" y="3368613"/>
            <a:ext cx="2713817" cy="369332"/>
          </a:xfrm>
          <a:prstGeom prst="rect">
            <a:avLst/>
          </a:prstGeom>
          <a:noFill/>
        </p:spPr>
        <p:txBody>
          <a:bodyPr wrap="square" rtlCol="0">
            <a:spAutoFit/>
          </a:bodyPr>
          <a:lstStyle/>
          <a:p>
            <a:pPr algn="ctr"/>
            <a:r>
              <a:rPr lang="en-US" b="1"/>
              <a:t>Checkpointing</a:t>
            </a:r>
            <a:endParaRPr lang="en-GB" b="1"/>
          </a:p>
        </p:txBody>
      </p:sp>
      <p:pic>
        <p:nvPicPr>
          <p:cNvPr id="34" name="Picture 33" descr="Text&#10;&#10;Description automatically generated">
            <a:extLst>
              <a:ext uri="{FF2B5EF4-FFF2-40B4-BE49-F238E27FC236}">
                <a16:creationId xmlns:a16="http://schemas.microsoft.com/office/drawing/2014/main" id="{EFE3D7E7-C4EC-ACDE-3BCF-CCABF101A61B}"/>
              </a:ext>
            </a:extLst>
          </p:cNvPr>
          <p:cNvPicPr>
            <a:picLocks noChangeAspect="1"/>
          </p:cNvPicPr>
          <p:nvPr/>
        </p:nvPicPr>
        <p:blipFill rotWithShape="1">
          <a:blip r:embed="rId4">
            <a:extLst>
              <a:ext uri="{28A0092B-C50C-407E-A947-70E740481C1C}">
                <a14:useLocalDpi xmlns:a14="http://schemas.microsoft.com/office/drawing/2010/main" val="0"/>
              </a:ext>
            </a:extLst>
          </a:blip>
          <a:srcRect l="539" t="21065" r="64922" b="31757"/>
          <a:stretch/>
        </p:blipFill>
        <p:spPr>
          <a:xfrm>
            <a:off x="5027674" y="4377544"/>
            <a:ext cx="1162586" cy="607018"/>
          </a:xfrm>
          <a:prstGeom prst="rect">
            <a:avLst/>
          </a:prstGeom>
        </p:spPr>
      </p:pic>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0F0954EF-6CF5-88CA-ED23-E60999FF777E}"/>
                  </a:ext>
                </a:extLst>
              </p:cNvPr>
              <p:cNvSpPr/>
              <p:nvPr/>
            </p:nvSpPr>
            <p:spPr>
              <a:xfrm>
                <a:off x="6181176" y="4359441"/>
                <a:ext cx="304514" cy="543337"/>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𝑇</m:t>
                      </m:r>
                    </m:oMath>
                  </m:oMathPara>
                </a14:m>
                <a:endParaRPr lang="en-GB"/>
              </a:p>
            </p:txBody>
          </p:sp>
        </mc:Choice>
        <mc:Fallback xmlns="">
          <p:sp>
            <p:nvSpPr>
              <p:cNvPr id="35" name="Rectangle 34">
                <a:extLst>
                  <a:ext uri="{FF2B5EF4-FFF2-40B4-BE49-F238E27FC236}">
                    <a16:creationId xmlns:a16="http://schemas.microsoft.com/office/drawing/2014/main" id="{0F0954EF-6CF5-88CA-ED23-E60999FF777E}"/>
                  </a:ext>
                </a:extLst>
              </p:cNvPr>
              <p:cNvSpPr>
                <a:spLocks noRot="1" noChangeAspect="1" noMove="1" noResize="1" noEditPoints="1" noAdjustHandles="1" noChangeArrowheads="1" noChangeShapeType="1" noTextEdit="1"/>
              </p:cNvSpPr>
              <p:nvPr/>
            </p:nvSpPr>
            <p:spPr>
              <a:xfrm>
                <a:off x="6181176" y="4359441"/>
                <a:ext cx="304514" cy="543337"/>
              </a:xfrm>
              <a:prstGeom prst="rect">
                <a:avLst/>
              </a:prstGeom>
              <a:blipFill>
                <a:blip r:embed="rId17"/>
                <a:stretch>
                  <a:fillRect l="-7692"/>
                </a:stretch>
              </a:blipFill>
              <a:ln w="9525" cap="flat" cmpd="sng" algn="ctr">
                <a:solidFill>
                  <a:schemeClr val="dk1"/>
                </a:solidFill>
                <a:prstDash val="solid"/>
                <a:round/>
                <a:headEnd type="none" w="med" len="med"/>
                <a:tailEnd type="none" w="med" len="med"/>
              </a:ln>
            </p:spPr>
            <p:txBody>
              <a:bodyPr/>
              <a:lstStyle/>
              <a:p>
                <a:r>
                  <a:rPr lang="en-US">
                    <a:noFill/>
                  </a:rPr>
                  <a:t> </a:t>
                </a:r>
              </a:p>
            </p:txBody>
          </p:sp>
        </mc:Fallback>
      </mc:AlternateContent>
      <p:pic>
        <p:nvPicPr>
          <p:cNvPr id="36" name="Picture 35" descr="Text&#10;&#10;Description automatically generated">
            <a:extLst>
              <a:ext uri="{FF2B5EF4-FFF2-40B4-BE49-F238E27FC236}">
                <a16:creationId xmlns:a16="http://schemas.microsoft.com/office/drawing/2014/main" id="{FB4332DB-A796-BF40-813B-310926A99371}"/>
              </a:ext>
            </a:extLst>
          </p:cNvPr>
          <p:cNvPicPr>
            <a:picLocks noChangeAspect="1"/>
          </p:cNvPicPr>
          <p:nvPr/>
        </p:nvPicPr>
        <p:blipFill rotWithShape="1">
          <a:blip r:embed="rId4">
            <a:duotone>
              <a:prstClr val="black"/>
              <a:schemeClr val="accent2">
                <a:tint val="45000"/>
                <a:satMod val="400000"/>
              </a:schemeClr>
            </a:duotone>
            <a:extLst>
              <a:ext uri="{28A0092B-C50C-407E-A947-70E740481C1C}">
                <a14:useLocalDpi xmlns:a14="http://schemas.microsoft.com/office/drawing/2010/main" val="0"/>
              </a:ext>
            </a:extLst>
          </a:blip>
          <a:srcRect l="539" t="21066" r="64922" b="31757"/>
          <a:stretch/>
        </p:blipFill>
        <p:spPr>
          <a:xfrm flipH="1">
            <a:off x="6485690" y="4368262"/>
            <a:ext cx="1162586" cy="607018"/>
          </a:xfrm>
          <a:prstGeom prst="rect">
            <a:avLst/>
          </a:prstGeom>
        </p:spPr>
      </p:pic>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5774BBD-1033-439E-7AE8-08835BC34A05}"/>
                  </a:ext>
                </a:extLst>
              </p:cNvPr>
              <p:cNvSpPr txBox="1"/>
              <p:nvPr/>
            </p:nvSpPr>
            <p:spPr>
              <a:xfrm>
                <a:off x="5230544" y="3562409"/>
                <a:ext cx="2096466" cy="669992"/>
              </a:xfrm>
              <a:prstGeom prst="rect">
                <a:avLst/>
              </a:prstGeom>
              <a:noFill/>
            </p:spPr>
            <p:txBody>
              <a:bodyPr wrap="square">
                <a:spAutoFit/>
              </a:bodyPr>
              <a:lstStyle/>
              <a:p>
                <a:r>
                  <a:rPr lang="en-US"/>
                  <a:t> </a:t>
                </a:r>
                <a14:m>
                  <m:oMath xmlns:m="http://schemas.openxmlformats.org/officeDocument/2006/math">
                    <m:r>
                      <a:rPr lang="en-US" sz="1800" b="0" i="1" smtClean="0">
                        <a:latin typeface="Cambria Math" panose="02040503050406030204" pitchFamily="18" charset="0"/>
                      </a:rPr>
                      <m:t>⟨0|</m:t>
                    </m:r>
                    <m:sSub>
                      <m:sSubPr>
                        <m:ctrlPr>
                          <a:rPr lang="en-US" sz="1800" b="0" i="1" smtClean="0">
                            <a:latin typeface="Cambria Math" panose="02040503050406030204" pitchFamily="18" charset="0"/>
                          </a:rPr>
                        </m:ctrlPr>
                      </m:sSubPr>
                      <m:e>
                        <m:r>
                          <a:rPr lang="en-US" i="1" smtClean="0">
                            <a:solidFill>
                              <a:schemeClr val="accent2"/>
                            </a:solidFill>
                            <a:latin typeface="Cambria Math" panose="02040503050406030204" pitchFamily="18" charset="0"/>
                          </a:rPr>
                          <m:t>𝐶</m:t>
                        </m:r>
                        <m:sSup>
                          <m:sSupPr>
                            <m:ctrlPr>
                              <a:rPr lang="en-US" b="0" i="1" smtClean="0">
                                <a:solidFill>
                                  <a:schemeClr val="accent2"/>
                                </a:solidFill>
                                <a:latin typeface="Cambria Math" panose="02040503050406030204" pitchFamily="18" charset="0"/>
                              </a:rPr>
                            </m:ctrlPr>
                          </m:sSupPr>
                          <m:e>
                            <m:d>
                              <m:dPr>
                                <m:ctrlPr>
                                  <a:rPr lang="en-US" i="1">
                                    <a:solidFill>
                                      <a:schemeClr val="accent2"/>
                                    </a:solidFill>
                                    <a:latin typeface="Cambria Math" panose="02040503050406030204" pitchFamily="18" charset="0"/>
                                  </a:rPr>
                                </m:ctrlPr>
                              </m:dPr>
                              <m:e>
                                <m:sSub>
                                  <m:sSubPr>
                                    <m:ctrlPr>
                                      <a:rPr lang="en-US" i="1">
                                        <a:solidFill>
                                          <a:schemeClr val="accent2"/>
                                        </a:solidFill>
                                        <a:latin typeface="Cambria Math" panose="02040503050406030204" pitchFamily="18" charset="0"/>
                                      </a:rPr>
                                    </m:ctrlPr>
                                  </m:sSubPr>
                                  <m:e>
                                    <m:r>
                                      <a:rPr lang="en-US" i="1">
                                        <a:solidFill>
                                          <a:schemeClr val="accent2"/>
                                        </a:solidFill>
                                        <a:latin typeface="Cambria Math" panose="02040503050406030204" pitchFamily="18" charset="0"/>
                                      </a:rPr>
                                      <m:t>𝜃</m:t>
                                    </m:r>
                                  </m:e>
                                  <m:sub>
                                    <m:r>
                                      <a:rPr lang="en-US" i="1">
                                        <a:solidFill>
                                          <a:schemeClr val="accent2"/>
                                        </a:solidFill>
                                        <a:latin typeface="Cambria Math" panose="02040503050406030204" pitchFamily="18" charset="0"/>
                                      </a:rPr>
                                      <m:t>𝑖</m:t>
                                    </m:r>
                                    <m:r>
                                      <a:rPr lang="en-US" b="0" i="1" smtClean="0">
                                        <a:solidFill>
                                          <a:schemeClr val="accent2"/>
                                        </a:solidFill>
                                        <a:latin typeface="Cambria Math" panose="02040503050406030204" pitchFamily="18" charset="0"/>
                                      </a:rPr>
                                      <m:t>+1</m:t>
                                    </m:r>
                                  </m:sub>
                                </m:sSub>
                              </m:e>
                            </m:d>
                          </m:e>
                          <m:sup>
                            <m:r>
                              <a:rPr lang="en-US" b="0" i="1" smtClean="0">
                                <a:solidFill>
                                  <a:schemeClr val="accent2"/>
                                </a:solidFill>
                                <a:latin typeface="Cambria Math" panose="02040503050406030204" pitchFamily="18" charset="0"/>
                              </a:rPr>
                              <m:t>∗</m:t>
                            </m:r>
                          </m:sup>
                        </m:sSup>
                        <m:r>
                          <a:rPr lang="en-US" sz="1800" b="0" i="1" smtClean="0">
                            <a:latin typeface="Cambria Math" panose="02040503050406030204" pitchFamily="18" charset="0"/>
                          </a:rPr>
                          <m:t>𝑇</m:t>
                        </m:r>
                      </m:e>
                      <m:sub>
                        <m:r>
                          <a:rPr lang="en-US" sz="1800" b="0" i="1" smtClean="0">
                            <a:latin typeface="Cambria Math" panose="02040503050406030204" pitchFamily="18" charset="0"/>
                          </a:rPr>
                          <m:t>𝑖</m:t>
                        </m:r>
                      </m:sub>
                    </m:sSub>
                    <m:r>
                      <a:rPr lang="en-US" sz="1800" b="0" i="1" smtClean="0">
                        <a:latin typeface="Cambria Math" panose="02040503050406030204" pitchFamily="18" charset="0"/>
                      </a:rPr>
                      <m:t>𝐶</m:t>
                    </m:r>
                    <m:d>
                      <m:dPr>
                        <m:ctrlPr>
                          <a:rPr lang="en-US" sz="1800" b="0" i="1" smtClean="0">
                            <a:latin typeface="Cambria Math" panose="02040503050406030204" pitchFamily="18" charset="0"/>
                          </a:rPr>
                        </m:ctrlPr>
                      </m:dP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𝜃</m:t>
                            </m:r>
                          </m:e>
                          <m:sub>
                            <m:r>
                              <a:rPr lang="en-US" sz="1800" b="0" i="1" smtClean="0">
                                <a:latin typeface="Cambria Math" panose="02040503050406030204" pitchFamily="18" charset="0"/>
                              </a:rPr>
                              <m:t>𝑖</m:t>
                            </m:r>
                          </m:sub>
                        </m:sSub>
                      </m:e>
                    </m:d>
                    <m:d>
                      <m:dPr>
                        <m:begChr m:val="|"/>
                        <m:endChr m:val="⟩"/>
                        <m:ctrlPr>
                          <a:rPr lang="en-US" sz="1800" b="0" i="1" smtClean="0">
                            <a:latin typeface="Cambria Math" panose="02040503050406030204" pitchFamily="18" charset="0"/>
                          </a:rPr>
                        </m:ctrlPr>
                      </m:dPr>
                      <m:e>
                        <m:r>
                          <a:rPr lang="en-US" sz="1800" b="0" i="1" smtClean="0">
                            <a:latin typeface="Cambria Math" panose="02040503050406030204" pitchFamily="18" charset="0"/>
                          </a:rPr>
                          <m:t>0</m:t>
                        </m:r>
                      </m:e>
                    </m:d>
                  </m:oMath>
                </a14:m>
                <a:endParaRPr lang="en-GB" sz="1800"/>
              </a:p>
            </p:txBody>
          </p:sp>
        </mc:Choice>
        <mc:Fallback xmlns="">
          <p:sp>
            <p:nvSpPr>
              <p:cNvPr id="37" name="TextBox 36">
                <a:extLst>
                  <a:ext uri="{FF2B5EF4-FFF2-40B4-BE49-F238E27FC236}">
                    <a16:creationId xmlns:a16="http://schemas.microsoft.com/office/drawing/2014/main" id="{15774BBD-1033-439E-7AE8-08835BC34A05}"/>
                  </a:ext>
                </a:extLst>
              </p:cNvPr>
              <p:cNvSpPr txBox="1">
                <a:spLocks noRot="1" noChangeAspect="1" noMove="1" noResize="1" noEditPoints="1" noAdjustHandles="1" noChangeArrowheads="1" noChangeShapeType="1" noTextEdit="1"/>
              </p:cNvSpPr>
              <p:nvPr/>
            </p:nvSpPr>
            <p:spPr>
              <a:xfrm>
                <a:off x="5230544" y="3562409"/>
                <a:ext cx="2096466" cy="669992"/>
              </a:xfrm>
              <a:prstGeom prst="rect">
                <a:avLst/>
              </a:prstGeom>
              <a:blipFill>
                <a:blip r:embed="rId18"/>
                <a:stretch>
                  <a:fillRect l="-581" r="-4360" b="-4545"/>
                </a:stretch>
              </a:blipFill>
            </p:spPr>
            <p:txBody>
              <a:bodyPr/>
              <a:lstStyle/>
              <a:p>
                <a:r>
                  <a:rPr lang="en-US">
                    <a:noFill/>
                  </a:rPr>
                  <a:t> </a:t>
                </a:r>
              </a:p>
            </p:txBody>
          </p:sp>
        </mc:Fallback>
      </mc:AlternateContent>
      <p:sp>
        <p:nvSpPr>
          <p:cNvPr id="38" name="Arrow: Curved Up 37">
            <a:extLst>
              <a:ext uri="{FF2B5EF4-FFF2-40B4-BE49-F238E27FC236}">
                <a16:creationId xmlns:a16="http://schemas.microsoft.com/office/drawing/2014/main" id="{2DB3E5B7-6BD1-FBF4-89E2-E72EA1A3E0AA}"/>
              </a:ext>
            </a:extLst>
          </p:cNvPr>
          <p:cNvSpPr/>
          <p:nvPr/>
        </p:nvSpPr>
        <p:spPr>
          <a:xfrm>
            <a:off x="6102832" y="5872254"/>
            <a:ext cx="339371" cy="163195"/>
          </a:xfrm>
          <a:prstGeom prst="curvedUpArrow">
            <a:avLst>
              <a:gd name="adj1" fmla="val 0"/>
              <a:gd name="adj2" fmla="val 12276"/>
              <a:gd name="adj3" fmla="val 8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79A86CE-D584-F553-F0A2-798EAE037452}"/>
                  </a:ext>
                </a:extLst>
              </p:cNvPr>
              <p:cNvSpPr txBox="1"/>
              <p:nvPr/>
            </p:nvSpPr>
            <p:spPr>
              <a:xfrm>
                <a:off x="4888451" y="5264229"/>
                <a:ext cx="2713817" cy="669992"/>
              </a:xfrm>
              <a:prstGeom prst="rect">
                <a:avLst/>
              </a:prstGeom>
              <a:noFill/>
            </p:spPr>
            <p:txBody>
              <a:bodyPr wrap="square" rtlCol="0">
                <a:spAutoFit/>
              </a:bodyPr>
              <a:lstStyle/>
              <a:p>
                <a:pPr algn="ctr"/>
                <a:r>
                  <a:rPr lang="en-US" dirty="0"/>
                  <a:t>Optimize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r>
                          <a:rPr lang="en-US" b="0" i="1" smtClean="0">
                            <a:latin typeface="Cambria Math" panose="02040503050406030204" pitchFamily="18" charset="0"/>
                          </a:rPr>
                          <m:t>+1</m:t>
                        </m:r>
                      </m:sub>
                    </m:sSub>
                  </m:oMath>
                </a14:m>
                <a:r>
                  <a:rPr lang="en-GB" dirty="0"/>
                  <a:t> until</a:t>
                </a:r>
              </a:p>
              <a:p>
                <a:pPr algn="ctr"/>
                <a14:m>
                  <m:oMathPara xmlns:m="http://schemas.openxmlformats.org/officeDocument/2006/math">
                    <m:oMathParaPr>
                      <m:jc m:val="centerGroup"/>
                    </m:oMathParaPr>
                    <m:oMath xmlns:m="http://schemas.openxmlformats.org/officeDocument/2006/math">
                      <m:sSub>
                        <m:sSubPr>
                          <m:ctrlPr>
                            <a:rPr lang="en-US" sz="1800" b="0" i="1" smtClean="0">
                              <a:latin typeface="Cambria Math" panose="02040503050406030204" pitchFamily="18" charset="0"/>
                            </a:rPr>
                          </m:ctrlPr>
                        </m:sSubPr>
                        <m:e>
                          <m:r>
                            <a:rPr lang="en-US" i="1" smtClean="0">
                              <a:solidFill>
                                <a:schemeClr val="accent2"/>
                              </a:solidFill>
                              <a:latin typeface="Cambria Math" panose="02040503050406030204" pitchFamily="18" charset="0"/>
                            </a:rPr>
                            <m:t>𝐶</m:t>
                          </m:r>
                          <m:d>
                            <m:dPr>
                              <m:ctrlPr>
                                <a:rPr lang="en-US" b="0" i="1" smtClean="0">
                                  <a:solidFill>
                                    <a:schemeClr val="accent2"/>
                                  </a:solidFill>
                                  <a:latin typeface="Cambria Math" panose="02040503050406030204" pitchFamily="18" charset="0"/>
                                </a:rPr>
                              </m:ctrlPr>
                            </m:dPr>
                            <m:e>
                              <m:sSub>
                                <m:sSubPr>
                                  <m:ctrlPr>
                                    <a:rPr lang="en-US" b="0" i="1" smtClean="0">
                                      <a:solidFill>
                                        <a:schemeClr val="accent2"/>
                                      </a:solidFill>
                                      <a:latin typeface="Cambria Math" panose="02040503050406030204" pitchFamily="18" charset="0"/>
                                    </a:rPr>
                                  </m:ctrlPr>
                                </m:sSubPr>
                                <m:e>
                                  <m:r>
                                    <a:rPr lang="en-US" b="0" i="1" smtClean="0">
                                      <a:solidFill>
                                        <a:schemeClr val="accent2"/>
                                      </a:solidFill>
                                      <a:latin typeface="Cambria Math" panose="02040503050406030204" pitchFamily="18" charset="0"/>
                                    </a:rPr>
                                    <m:t>𝜃</m:t>
                                  </m:r>
                                </m:e>
                                <m:sub>
                                  <m:r>
                                    <a:rPr lang="en-US" b="0" i="1" smtClean="0">
                                      <a:solidFill>
                                        <a:schemeClr val="accent2"/>
                                      </a:solidFill>
                                      <a:latin typeface="Cambria Math" panose="02040503050406030204" pitchFamily="18" charset="0"/>
                                    </a:rPr>
                                    <m:t>𝑖</m:t>
                                  </m:r>
                                  <m:r>
                                    <a:rPr lang="en-US" b="0" i="1" smtClean="0">
                                      <a:solidFill>
                                        <a:schemeClr val="accent2"/>
                                      </a:solidFill>
                                      <a:latin typeface="Cambria Math" panose="02040503050406030204" pitchFamily="18" charset="0"/>
                                    </a:rPr>
                                    <m:t>+1</m:t>
                                  </m:r>
                                </m:sub>
                              </m:sSub>
                            </m:e>
                          </m:d>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𝑖</m:t>
                                  </m:r>
                                </m:sub>
                              </m:sSub>
                            </m:e>
                          </m:d>
                          <m:r>
                            <a:rPr lang="en-US" i="1">
                              <a:latin typeface="Cambria Math" panose="02040503050406030204" pitchFamily="18" charset="0"/>
                            </a:rPr>
                            <m:t>|0⟩</m:t>
                          </m:r>
                          <m:r>
                            <a:rPr lang="en-US" b="0" i="1" smtClean="0">
                              <a:latin typeface="Cambria Math" panose="02040503050406030204" pitchFamily="18" charset="0"/>
                            </a:rPr>
                            <m:t>≈</m:t>
                          </m:r>
                          <m:r>
                            <a:rPr lang="en-US" sz="1800" b="0" i="1" smtClean="0">
                              <a:latin typeface="Cambria Math" panose="02040503050406030204" pitchFamily="18" charset="0"/>
                            </a:rPr>
                            <m:t>𝑇</m:t>
                          </m:r>
                        </m:e>
                        <m:sub>
                          <m:r>
                            <a:rPr lang="en-US" sz="1800" b="0" i="1" smtClean="0">
                              <a:latin typeface="Cambria Math" panose="02040503050406030204" pitchFamily="18" charset="0"/>
                            </a:rPr>
                            <m:t>𝑖</m:t>
                          </m:r>
                        </m:sub>
                      </m:sSub>
                      <m:r>
                        <a:rPr lang="en-US" sz="1800" b="0" i="1" smtClean="0">
                          <a:latin typeface="Cambria Math" panose="02040503050406030204" pitchFamily="18" charset="0"/>
                        </a:rPr>
                        <m:t>𝐶</m:t>
                      </m:r>
                      <m:d>
                        <m:dPr>
                          <m:ctrlPr>
                            <a:rPr lang="en-US" sz="1800" b="0" i="1" smtClean="0">
                              <a:latin typeface="Cambria Math" panose="02040503050406030204" pitchFamily="18" charset="0"/>
                            </a:rPr>
                          </m:ctrlPr>
                        </m:dPr>
                        <m:e>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𝜃</m:t>
                              </m:r>
                            </m:e>
                            <m:sub>
                              <m:r>
                                <a:rPr lang="en-US" sz="1800" b="0" i="1" smtClean="0">
                                  <a:latin typeface="Cambria Math" panose="02040503050406030204" pitchFamily="18" charset="0"/>
                                </a:rPr>
                                <m:t>𝑖</m:t>
                              </m:r>
                            </m:sub>
                          </m:sSub>
                        </m:e>
                      </m:d>
                      <m:r>
                        <a:rPr lang="en-US" sz="1800" b="0" i="1" smtClean="0">
                          <a:latin typeface="Cambria Math" panose="02040503050406030204" pitchFamily="18" charset="0"/>
                        </a:rPr>
                        <m:t>|0⟩</m:t>
                      </m:r>
                    </m:oMath>
                  </m:oMathPara>
                </a14:m>
                <a:endParaRPr lang="en-GB" dirty="0"/>
              </a:p>
            </p:txBody>
          </p:sp>
        </mc:Choice>
        <mc:Fallback xmlns="">
          <p:sp>
            <p:nvSpPr>
              <p:cNvPr id="39" name="TextBox 38">
                <a:extLst>
                  <a:ext uri="{FF2B5EF4-FFF2-40B4-BE49-F238E27FC236}">
                    <a16:creationId xmlns:a16="http://schemas.microsoft.com/office/drawing/2014/main" id="{C79A86CE-D584-F553-F0A2-798EAE037452}"/>
                  </a:ext>
                </a:extLst>
              </p:cNvPr>
              <p:cNvSpPr txBox="1">
                <a:spLocks noRot="1" noChangeAspect="1" noMove="1" noResize="1" noEditPoints="1" noAdjustHandles="1" noChangeArrowheads="1" noChangeShapeType="1" noTextEdit="1"/>
              </p:cNvSpPr>
              <p:nvPr/>
            </p:nvSpPr>
            <p:spPr>
              <a:xfrm>
                <a:off x="4888451" y="5264229"/>
                <a:ext cx="2713817" cy="669992"/>
              </a:xfrm>
              <a:prstGeom prst="rect">
                <a:avLst/>
              </a:prstGeom>
              <a:blipFill>
                <a:blip r:embed="rId19"/>
                <a:stretch>
                  <a:fillRect t="-4587" r="-6067" b="-55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3968DFD-2D4D-58B6-DED3-4566B20202AC}"/>
                  </a:ext>
                </a:extLst>
              </p:cNvPr>
              <p:cNvSpPr txBox="1"/>
              <p:nvPr/>
            </p:nvSpPr>
            <p:spPr>
              <a:xfrm>
                <a:off x="783238" y="3141158"/>
                <a:ext cx="2375234" cy="504369"/>
              </a:xfrm>
              <a:prstGeom prst="rect">
                <a:avLst/>
              </a:prstGeom>
              <a:noFill/>
            </p:spPr>
            <p:txBody>
              <a:bodyPr wrap="square">
                <a:spAutoFit/>
              </a:bodyPr>
              <a:lstStyle/>
              <a:p>
                <a:r>
                  <a:rPr lang="en-US"/>
                  <a:t>and generate </a:t>
                </a:r>
                <a14:m>
                  <m:oMath xmlns:m="http://schemas.openxmlformats.org/officeDocument/2006/math">
                    <m:d>
                      <m:dPr>
                        <m:begChr m:val="{"/>
                        <m:endChr m:val="}"/>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𝑂</m:t>
                                </m:r>
                              </m:e>
                            </m:acc>
                          </m:e>
                          <m:sub>
                            <m:r>
                              <a:rPr lang="en-US" b="0" i="1" smtClean="0">
                                <a:latin typeface="Cambria Math" panose="02040503050406030204" pitchFamily="18" charset="0"/>
                              </a:rPr>
                              <m:t>𝑖</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sup>
                        </m:sSubSup>
                      </m:e>
                    </m:d>
                    <m:r>
                      <a:rPr lang="en-US" b="0" i="1" smtClean="0">
                        <a:latin typeface="Cambria Math" panose="02040503050406030204" pitchFamily="18" charset="0"/>
                      </a:rPr>
                      <m:t>.</m:t>
                    </m:r>
                  </m:oMath>
                </a14:m>
                <a:endParaRPr lang="en-GB"/>
              </a:p>
            </p:txBody>
          </p:sp>
        </mc:Choice>
        <mc:Fallback xmlns="">
          <p:sp>
            <p:nvSpPr>
              <p:cNvPr id="40" name="TextBox 39">
                <a:extLst>
                  <a:ext uri="{FF2B5EF4-FFF2-40B4-BE49-F238E27FC236}">
                    <a16:creationId xmlns:a16="http://schemas.microsoft.com/office/drawing/2014/main" id="{B3968DFD-2D4D-58B6-DED3-4566B20202AC}"/>
                  </a:ext>
                </a:extLst>
              </p:cNvPr>
              <p:cNvSpPr txBox="1">
                <a:spLocks noRot="1" noChangeAspect="1" noMove="1" noResize="1" noEditPoints="1" noAdjustHandles="1" noChangeArrowheads="1" noChangeShapeType="1" noTextEdit="1"/>
              </p:cNvSpPr>
              <p:nvPr/>
            </p:nvSpPr>
            <p:spPr>
              <a:xfrm>
                <a:off x="783238" y="3141158"/>
                <a:ext cx="2375234" cy="504369"/>
              </a:xfrm>
              <a:prstGeom prst="rect">
                <a:avLst/>
              </a:prstGeom>
              <a:blipFill>
                <a:blip r:embed="rId20"/>
                <a:stretch>
                  <a:fillRect l="-2051" b="-3614"/>
                </a:stretch>
              </a:blipFill>
            </p:spPr>
            <p:txBody>
              <a:bodyPr/>
              <a:lstStyle/>
              <a:p>
                <a:r>
                  <a:rPr lang="en-US">
                    <a:noFill/>
                  </a:rPr>
                  <a:t> </a:t>
                </a:r>
              </a:p>
            </p:txBody>
          </p:sp>
        </mc:Fallback>
      </mc:AlternateContent>
      <p:sp>
        <p:nvSpPr>
          <p:cNvPr id="41" name="Arrow: Curved Up 40">
            <a:extLst>
              <a:ext uri="{FF2B5EF4-FFF2-40B4-BE49-F238E27FC236}">
                <a16:creationId xmlns:a16="http://schemas.microsoft.com/office/drawing/2014/main" id="{E32BB4D4-AC9F-7846-FD83-6D0D0321BC3D}"/>
              </a:ext>
            </a:extLst>
          </p:cNvPr>
          <p:cNvSpPr/>
          <p:nvPr/>
        </p:nvSpPr>
        <p:spPr>
          <a:xfrm rot="16200000" flipV="1">
            <a:off x="2887017" y="2961092"/>
            <a:ext cx="3220522" cy="891954"/>
          </a:xfrm>
          <a:prstGeom prst="curvedUpArrow">
            <a:avLst>
              <a:gd name="adj1" fmla="val 0"/>
              <a:gd name="adj2" fmla="val 12276"/>
              <a:gd name="adj3" fmla="val 8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42" name="Straight Connector 41">
            <a:extLst>
              <a:ext uri="{FF2B5EF4-FFF2-40B4-BE49-F238E27FC236}">
                <a16:creationId xmlns:a16="http://schemas.microsoft.com/office/drawing/2014/main" id="{30FE2956-6220-E950-8D75-82AD6217E1E0}"/>
              </a:ext>
            </a:extLst>
          </p:cNvPr>
          <p:cNvCxnSpPr>
            <a:cxnSpLocks/>
            <a:endCxn id="41" idx="0"/>
          </p:cNvCxnSpPr>
          <p:nvPr/>
        </p:nvCxnSpPr>
        <p:spPr>
          <a:xfrm>
            <a:off x="3374438" y="1851556"/>
            <a:ext cx="1568817" cy="0"/>
          </a:xfrm>
          <a:prstGeom prst="line">
            <a:avLst/>
          </a:prstGeom>
        </p:spPr>
        <p:style>
          <a:lnRef idx="1">
            <a:schemeClr val="accent1"/>
          </a:lnRef>
          <a:fillRef idx="0">
            <a:schemeClr val="accent1"/>
          </a:fillRef>
          <a:effectRef idx="0">
            <a:schemeClr val="accent1"/>
          </a:effectRef>
          <a:fontRef idx="minor">
            <a:schemeClr val="tx1"/>
          </a:fontRef>
        </p:style>
      </p:cxnSp>
      <p:sp>
        <p:nvSpPr>
          <p:cNvPr id="43" name="Arrow: Curved Up 42">
            <a:extLst>
              <a:ext uri="{FF2B5EF4-FFF2-40B4-BE49-F238E27FC236}">
                <a16:creationId xmlns:a16="http://schemas.microsoft.com/office/drawing/2014/main" id="{69566B25-C955-781E-11B5-2757C518365B}"/>
              </a:ext>
            </a:extLst>
          </p:cNvPr>
          <p:cNvSpPr/>
          <p:nvPr/>
        </p:nvSpPr>
        <p:spPr>
          <a:xfrm rot="16200000" flipH="1">
            <a:off x="6581406" y="2979948"/>
            <a:ext cx="3220522" cy="931748"/>
          </a:xfrm>
          <a:prstGeom prst="curvedUpArrow">
            <a:avLst>
              <a:gd name="adj1" fmla="val 0"/>
              <a:gd name="adj2" fmla="val 12276"/>
              <a:gd name="adj3" fmla="val 8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4" name="Arrow: Curved Up 43">
            <a:extLst>
              <a:ext uri="{FF2B5EF4-FFF2-40B4-BE49-F238E27FC236}">
                <a16:creationId xmlns:a16="http://schemas.microsoft.com/office/drawing/2014/main" id="{46FFFDEF-B9B2-E7EC-3164-DFB8684E2C32}"/>
              </a:ext>
            </a:extLst>
          </p:cNvPr>
          <p:cNvSpPr/>
          <p:nvPr/>
        </p:nvSpPr>
        <p:spPr>
          <a:xfrm flipH="1" flipV="1">
            <a:off x="6075674" y="5151992"/>
            <a:ext cx="339372" cy="171851"/>
          </a:xfrm>
          <a:prstGeom prst="curvedUpArrow">
            <a:avLst>
              <a:gd name="adj1" fmla="val 0"/>
              <a:gd name="adj2" fmla="val 12276"/>
              <a:gd name="adj3" fmla="val 8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45" name="Group 44">
            <a:extLst>
              <a:ext uri="{FF2B5EF4-FFF2-40B4-BE49-F238E27FC236}">
                <a16:creationId xmlns:a16="http://schemas.microsoft.com/office/drawing/2014/main" id="{46F3A224-572F-0208-D0D4-A78EC6906629}"/>
              </a:ext>
            </a:extLst>
          </p:cNvPr>
          <p:cNvGrpSpPr/>
          <p:nvPr/>
        </p:nvGrpSpPr>
        <p:grpSpPr>
          <a:xfrm>
            <a:off x="8526511" y="1572807"/>
            <a:ext cx="2868828" cy="3721474"/>
            <a:chOff x="8526511" y="1572807"/>
            <a:chExt cx="2868828" cy="3721474"/>
          </a:xfrm>
        </p:grpSpPr>
        <p:pic>
          <p:nvPicPr>
            <p:cNvPr id="46" name="Picture 2" descr="A minimalistic logo like drawinug of the variational quantum eigensolver suitable for use in an infographic">
              <a:extLst>
                <a:ext uri="{FF2B5EF4-FFF2-40B4-BE49-F238E27FC236}">
                  <a16:creationId xmlns:a16="http://schemas.microsoft.com/office/drawing/2014/main" id="{14BB5903-AC7E-B442-C380-22F4603000D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63529" y="1982952"/>
              <a:ext cx="369332" cy="369332"/>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a:extLst>
                <a:ext uri="{FF2B5EF4-FFF2-40B4-BE49-F238E27FC236}">
                  <a16:creationId xmlns:a16="http://schemas.microsoft.com/office/drawing/2014/main" id="{E7B77C09-6DAB-0CF8-D2F5-ED809CA54993}"/>
                </a:ext>
              </a:extLst>
            </p:cNvPr>
            <p:cNvSpPr/>
            <p:nvPr/>
          </p:nvSpPr>
          <p:spPr>
            <a:xfrm>
              <a:off x="8657541" y="2704399"/>
              <a:ext cx="2713817" cy="2279359"/>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
          <p:nvSpPr>
            <p:cNvPr id="48" name="Rectangle 47">
              <a:extLst>
                <a:ext uri="{FF2B5EF4-FFF2-40B4-BE49-F238E27FC236}">
                  <a16:creationId xmlns:a16="http://schemas.microsoft.com/office/drawing/2014/main" id="{100F24C7-C55B-73B0-AA2B-04DFCFA8EB70}"/>
                </a:ext>
              </a:extLst>
            </p:cNvPr>
            <p:cNvSpPr/>
            <p:nvPr/>
          </p:nvSpPr>
          <p:spPr>
            <a:xfrm>
              <a:off x="8659451" y="1974089"/>
              <a:ext cx="2713817" cy="73031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GB"/>
            </a:p>
          </p:txBody>
        </p:sp>
        <p:sp>
          <p:nvSpPr>
            <p:cNvPr id="49" name="TextBox 48">
              <a:extLst>
                <a:ext uri="{FF2B5EF4-FFF2-40B4-BE49-F238E27FC236}">
                  <a16:creationId xmlns:a16="http://schemas.microsoft.com/office/drawing/2014/main" id="{28E3CC37-A7C3-B9DD-6E99-F3726B3E18A4}"/>
                </a:ext>
              </a:extLst>
            </p:cNvPr>
            <p:cNvSpPr txBox="1"/>
            <p:nvPr/>
          </p:nvSpPr>
          <p:spPr>
            <a:xfrm>
              <a:off x="8657541" y="1572807"/>
              <a:ext cx="2713817" cy="369332"/>
            </a:xfrm>
            <a:prstGeom prst="rect">
              <a:avLst/>
            </a:prstGeom>
            <a:noFill/>
          </p:spPr>
          <p:txBody>
            <a:bodyPr wrap="square" rtlCol="0">
              <a:spAutoFit/>
            </a:bodyPr>
            <a:lstStyle/>
            <a:p>
              <a:pPr algn="ctr"/>
              <a:r>
                <a:rPr lang="en-US" b="1"/>
                <a:t>Extraction</a:t>
              </a:r>
              <a:endParaRPr lang="en-GB" b="1"/>
            </a:p>
          </p:txBody>
        </p:sp>
        <p:pic>
          <p:nvPicPr>
            <p:cNvPr id="50" name="Picture 49" descr="Text&#10;&#10;Description automatically generated">
              <a:extLst>
                <a:ext uri="{FF2B5EF4-FFF2-40B4-BE49-F238E27FC236}">
                  <a16:creationId xmlns:a16="http://schemas.microsoft.com/office/drawing/2014/main" id="{5E5B799E-5BCF-C3D7-E071-9EB4C620B99D}"/>
                </a:ext>
              </a:extLst>
            </p:cNvPr>
            <p:cNvPicPr>
              <a:picLocks noChangeAspect="1"/>
            </p:cNvPicPr>
            <p:nvPr/>
          </p:nvPicPr>
          <p:blipFill rotWithShape="1">
            <a:blip r:embed="rId4">
              <a:extLst>
                <a:ext uri="{28A0092B-C50C-407E-A947-70E740481C1C}">
                  <a14:useLocalDpi xmlns:a14="http://schemas.microsoft.com/office/drawing/2010/main" val="0"/>
                </a:ext>
              </a:extLst>
            </a:blip>
            <a:srcRect l="539" t="21065" r="64922" b="31757"/>
            <a:stretch/>
          </p:blipFill>
          <p:spPr>
            <a:xfrm>
              <a:off x="8997050" y="2057639"/>
              <a:ext cx="1162586" cy="607018"/>
            </a:xfrm>
            <a:prstGeom prst="rect">
              <a:avLst/>
            </a:prstGeom>
          </p:spPr>
        </p:pic>
        <p:cxnSp>
          <p:nvCxnSpPr>
            <p:cNvPr id="51" name="Straight Arrow Connector 50">
              <a:extLst>
                <a:ext uri="{FF2B5EF4-FFF2-40B4-BE49-F238E27FC236}">
                  <a16:creationId xmlns:a16="http://schemas.microsoft.com/office/drawing/2014/main" id="{4B323DED-5331-214C-C5A5-B83EB5F4CFA3}"/>
                </a:ext>
              </a:extLst>
            </p:cNvPr>
            <p:cNvCxnSpPr>
              <a:cxnSpLocks/>
            </p:cNvCxnSpPr>
            <p:nvPr/>
          </p:nvCxnSpPr>
          <p:spPr>
            <a:xfrm>
              <a:off x="10222783" y="2350861"/>
              <a:ext cx="26808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C3ACFFA-8357-1DD7-FF17-5031A05224E5}"/>
                    </a:ext>
                  </a:extLst>
                </p:cNvPr>
                <p:cNvSpPr txBox="1"/>
                <p:nvPr/>
              </p:nvSpPr>
              <p:spPr>
                <a:xfrm>
                  <a:off x="10445145" y="2073453"/>
                  <a:ext cx="466604" cy="441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𝑖</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sup>
                        </m:sSubSup>
                        <m:r>
                          <a:rPr lang="en-US" b="0" i="1" smtClean="0">
                            <a:latin typeface="Cambria Math" panose="02040503050406030204" pitchFamily="18" charset="0"/>
                          </a:rPr>
                          <m:t>}</m:t>
                        </m:r>
                      </m:oMath>
                    </m:oMathPara>
                  </a14:m>
                  <a:endParaRPr lang="en-GB"/>
                </a:p>
              </p:txBody>
            </p:sp>
          </mc:Choice>
          <mc:Fallback xmlns="">
            <p:sp>
              <p:nvSpPr>
                <p:cNvPr id="52" name="TextBox 51">
                  <a:extLst>
                    <a:ext uri="{FF2B5EF4-FFF2-40B4-BE49-F238E27FC236}">
                      <a16:creationId xmlns:a16="http://schemas.microsoft.com/office/drawing/2014/main" id="{3C3ACFFA-8357-1DD7-FF17-5031A05224E5}"/>
                    </a:ext>
                  </a:extLst>
                </p:cNvPr>
                <p:cNvSpPr txBox="1">
                  <a:spLocks noRot="1" noChangeAspect="1" noMove="1" noResize="1" noEditPoints="1" noAdjustHandles="1" noChangeArrowheads="1" noChangeShapeType="1" noTextEdit="1"/>
                </p:cNvSpPr>
                <p:nvPr/>
              </p:nvSpPr>
              <p:spPr>
                <a:xfrm>
                  <a:off x="10445145" y="2073453"/>
                  <a:ext cx="466604" cy="441403"/>
                </a:xfrm>
                <a:prstGeom prst="rect">
                  <a:avLst/>
                </a:prstGeom>
                <a:blipFill>
                  <a:blip r:embed="rId21"/>
                  <a:stretch>
                    <a:fillRect l="-3896" r="-63636" b="-8219"/>
                  </a:stretch>
                </a:blipFill>
              </p:spPr>
              <p:txBody>
                <a:bodyPr/>
                <a:lstStyle/>
                <a:p>
                  <a:r>
                    <a:rPr lang="en-US">
                      <a:noFill/>
                    </a:rPr>
                    <a:t> </a:t>
                  </a:r>
                </a:p>
              </p:txBody>
            </p:sp>
          </mc:Fallback>
        </mc:AlternateContent>
        <p:pic>
          <p:nvPicPr>
            <p:cNvPr id="53" name="Picture 8" descr="Image">
              <a:extLst>
                <a:ext uri="{FF2B5EF4-FFF2-40B4-BE49-F238E27FC236}">
                  <a16:creationId xmlns:a16="http://schemas.microsoft.com/office/drawing/2014/main" id="{39C13846-C358-2DB4-3F4E-38A26E26F26D}"/>
                </a:ext>
              </a:extLst>
            </p:cNvPr>
            <p:cNvPicPr>
              <a:picLocks noChangeAspect="1" noChangeArrowheads="1"/>
            </p:cNvPicPr>
            <p:nvPr/>
          </p:nvPicPr>
          <p:blipFill rotWithShape="1">
            <a:blip r:embed="rId18">
              <a:extLst>
                <a:ext uri="{BEBA8EAE-BF5A-486C-A8C5-ECC9F3942E4B}">
                  <a14:imgProps xmlns:a14="http://schemas.microsoft.com/office/drawing/2010/main">
                    <a14:imgLayer r:embed="rId7">
                      <a14:imgEffect>
                        <a14:backgroundRemoval t="47264" b="59867" l="13599" r="89552">
                          <a14:foregroundMark x1="17910" y1="54561" x2="17910" y2="53897"/>
                          <a14:foregroundMark x1="17910" y1="50580" x2="17910" y2="50580"/>
                          <a14:foregroundMark x1="16750" y1="51907" x2="17745" y2="55058"/>
                          <a14:foregroundMark x1="11277" y1="53068" x2="34660" y2="52902"/>
                          <a14:foregroundMark x1="34660" y1="52902" x2="54561" y2="54892"/>
                          <a14:foregroundMark x1="54561" y1="54892" x2="78109" y2="53068"/>
                          <a14:foregroundMark x1="78109" y1="53068" x2="82919" y2="51410"/>
                          <a14:foregroundMark x1="82255" y1="53400" x2="85406" y2="53566"/>
                          <a14:foregroundMark x1="88557" y1="50415" x2="87396" y2="54726"/>
                          <a14:foregroundMark x1="88557" y1="51410" x2="89718" y2="52570"/>
                          <a14:foregroundMark x1="79602" y1="52405" x2="57711" y2="52405"/>
                          <a14:foregroundMark x1="57711" y1="52405" x2="77612" y2="53400"/>
                          <a14:foregroundMark x1="77612" y1="53400" x2="77778" y2="53400"/>
                          <a14:foregroundMark x1="76783" y1="52736" x2="81924" y2="53897"/>
                          <a14:foregroundMark x1="78939" y1="53068" x2="73964" y2="53566"/>
                          <a14:foregroundMark x1="75954" y1="53731" x2="78939" y2="53566"/>
                          <a14:foregroundMark x1="41128" y1="53400" x2="43118" y2="53897"/>
                          <a14:foregroundMark x1="38640" y1="51907" x2="23383" y2="52736"/>
                          <a14:foregroundMark x1="38640" y1="53068" x2="43947" y2="53731"/>
                          <a14:foregroundMark x1="43449" y1="52405" x2="33333" y2="52073"/>
                          <a14:foregroundMark x1="49088" y1="57546" x2="50746" y2="58872"/>
                          <a14:foregroundMark x1="16584" y1="56053" x2="19735" y2="57048"/>
                          <a14:foregroundMark x1="87396" y1="54726" x2="86070" y2="60199"/>
                          <a14:foregroundMark x1="81426" y1="52405" x2="85240" y2="47927"/>
                          <a14:foregroundMark x1="13599" y1="52405" x2="13599" y2="53068"/>
                          <a14:foregroundMark x1="89552" y1="52073" x2="89221" y2="53400"/>
                        </a14:backgroundRemoval>
                      </a14:imgEffect>
                    </a14:imgLayer>
                  </a14:imgProps>
                </a:ext>
                <a:ext uri="{28A0092B-C50C-407E-A947-70E740481C1C}">
                  <a14:useLocalDpi xmlns:a14="http://schemas.microsoft.com/office/drawing/2010/main" val="0"/>
                </a:ext>
              </a:extLst>
            </a:blip>
            <a:srcRect l="12468" t="45992" r="57158" b="40087"/>
            <a:stretch/>
          </p:blipFill>
          <p:spPr bwMode="auto">
            <a:xfrm flipV="1">
              <a:off x="9281068" y="3709538"/>
              <a:ext cx="733381" cy="33612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8" descr="Image">
              <a:extLst>
                <a:ext uri="{FF2B5EF4-FFF2-40B4-BE49-F238E27FC236}">
                  <a16:creationId xmlns:a16="http://schemas.microsoft.com/office/drawing/2014/main" id="{DAA0A173-F855-EA90-B2AC-7FD6EBB21B1D}"/>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7264" b="59867" l="13599" r="89552">
                          <a14:foregroundMark x1="17910" y1="54561" x2="17910" y2="53897"/>
                          <a14:foregroundMark x1="17910" y1="50580" x2="17910" y2="50580"/>
                          <a14:foregroundMark x1="16750" y1="51907" x2="17745" y2="55058"/>
                          <a14:foregroundMark x1="11277" y1="53068" x2="34660" y2="52902"/>
                          <a14:foregroundMark x1="34660" y1="52902" x2="54561" y2="54892"/>
                          <a14:foregroundMark x1="54561" y1="54892" x2="78109" y2="53068"/>
                          <a14:foregroundMark x1="78109" y1="53068" x2="82919" y2="51410"/>
                          <a14:foregroundMark x1="82255" y1="53400" x2="85406" y2="53566"/>
                          <a14:foregroundMark x1="88557" y1="50415" x2="87396" y2="54726"/>
                          <a14:foregroundMark x1="88557" y1="51410" x2="89718" y2="52570"/>
                          <a14:foregroundMark x1="79602" y1="52405" x2="57711" y2="52405"/>
                          <a14:foregroundMark x1="57711" y1="52405" x2="77612" y2="53400"/>
                          <a14:foregroundMark x1="77612" y1="53400" x2="77778" y2="53400"/>
                          <a14:foregroundMark x1="76783" y1="52736" x2="81924" y2="53897"/>
                          <a14:foregroundMark x1="78939" y1="53068" x2="73964" y2="53566"/>
                          <a14:foregroundMark x1="75954" y1="53731" x2="78939" y2="53566"/>
                          <a14:foregroundMark x1="41128" y1="53400" x2="43118" y2="53897"/>
                          <a14:foregroundMark x1="38640" y1="51907" x2="23383" y2="52736"/>
                          <a14:foregroundMark x1="38640" y1="53068" x2="43947" y2="53731"/>
                          <a14:foregroundMark x1="43449" y1="52405" x2="33333" y2="52073"/>
                          <a14:foregroundMark x1="49088" y1="57546" x2="50746" y2="58872"/>
                          <a14:foregroundMark x1="16584" y1="56053" x2="19735" y2="57048"/>
                          <a14:foregroundMark x1="87396" y1="54726" x2="86070" y2="60199"/>
                          <a14:foregroundMark x1="81426" y1="52405" x2="85240" y2="47927"/>
                          <a14:foregroundMark x1="13599" y1="52405" x2="13599" y2="53068"/>
                          <a14:foregroundMark x1="89552" y1="52073" x2="89221" y2="53400"/>
                        </a14:backgroundRemoval>
                      </a14:imgEffect>
                    </a14:imgLayer>
                  </a14:imgProps>
                </a:ext>
                <a:ext uri="{28A0092B-C50C-407E-A947-70E740481C1C}">
                  <a14:useLocalDpi xmlns:a14="http://schemas.microsoft.com/office/drawing/2010/main" val="0"/>
                </a:ext>
              </a:extLst>
            </a:blip>
            <a:srcRect l="56655" t="45992" r="9868" b="40087"/>
            <a:stretch/>
          </p:blipFill>
          <p:spPr bwMode="auto">
            <a:xfrm flipV="1">
              <a:off x="10014449" y="3709538"/>
              <a:ext cx="808310" cy="33612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8" descr="Image">
              <a:extLst>
                <a:ext uri="{FF2B5EF4-FFF2-40B4-BE49-F238E27FC236}">
                  <a16:creationId xmlns:a16="http://schemas.microsoft.com/office/drawing/2014/main" id="{2C7FD966-C1F5-4617-8996-17DEC07FA866}"/>
                </a:ext>
              </a:extLst>
            </p:cNvPr>
            <p:cNvPicPr>
              <a:picLocks noChangeAspect="1" noChangeArrowheads="1"/>
            </p:cNvPicPr>
            <p:nvPr/>
          </p:nvPicPr>
          <p:blipFill rotWithShape="1">
            <a:blip r:embed="rId6">
              <a:alphaModFix amt="20000"/>
              <a:extLst>
                <a:ext uri="{BEBA8EAE-BF5A-486C-A8C5-ECC9F3942E4B}">
                  <a14:imgProps xmlns:a14="http://schemas.microsoft.com/office/drawing/2010/main">
                    <a14:imgLayer r:embed="rId7">
                      <a14:imgEffect>
                        <a14:backgroundRemoval t="47264" b="59867" l="13599" r="89552">
                          <a14:foregroundMark x1="17910" y1="54561" x2="17910" y2="53897"/>
                          <a14:foregroundMark x1="17910" y1="50580" x2="17910" y2="50580"/>
                          <a14:foregroundMark x1="16750" y1="51907" x2="17745" y2="55058"/>
                          <a14:foregroundMark x1="11277" y1="53068" x2="34660" y2="52902"/>
                          <a14:foregroundMark x1="34660" y1="52902" x2="54561" y2="54892"/>
                          <a14:foregroundMark x1="54561" y1="54892" x2="78109" y2="53068"/>
                          <a14:foregroundMark x1="78109" y1="53068" x2="82919" y2="51410"/>
                          <a14:foregroundMark x1="82255" y1="53400" x2="85406" y2="53566"/>
                          <a14:foregroundMark x1="88557" y1="50415" x2="87396" y2="54726"/>
                          <a14:foregroundMark x1="88557" y1="51410" x2="89718" y2="52570"/>
                          <a14:foregroundMark x1="79602" y1="52405" x2="57711" y2="52405"/>
                          <a14:foregroundMark x1="57711" y1="52405" x2="77612" y2="53400"/>
                          <a14:foregroundMark x1="77612" y1="53400" x2="77778" y2="53400"/>
                          <a14:foregroundMark x1="76783" y1="52736" x2="81924" y2="53897"/>
                          <a14:foregroundMark x1="78939" y1="53068" x2="73964" y2="53566"/>
                          <a14:foregroundMark x1="75954" y1="53731" x2="78939" y2="53566"/>
                          <a14:foregroundMark x1="41128" y1="53400" x2="43118" y2="53897"/>
                          <a14:foregroundMark x1="38640" y1="51907" x2="23383" y2="52736"/>
                          <a14:foregroundMark x1="38640" y1="53068" x2="43947" y2="53731"/>
                          <a14:foregroundMark x1="43449" y1="52405" x2="33333" y2="52073"/>
                          <a14:foregroundMark x1="49088" y1="57546" x2="50746" y2="58872"/>
                          <a14:foregroundMark x1="16584" y1="56053" x2="19735" y2="57048"/>
                          <a14:foregroundMark x1="87396" y1="54726" x2="86070" y2="60199"/>
                          <a14:foregroundMark x1="81426" y1="52405" x2="85240" y2="47927"/>
                          <a14:foregroundMark x1="13599" y1="52405" x2="13599" y2="53068"/>
                          <a14:foregroundMark x1="89552" y1="52073" x2="89221" y2="53400"/>
                        </a14:backgroundRemoval>
                      </a14:imgEffect>
                    </a14:imgLayer>
                  </a14:imgProps>
                </a:ext>
                <a:ext uri="{28A0092B-C50C-407E-A947-70E740481C1C}">
                  <a14:useLocalDpi xmlns:a14="http://schemas.microsoft.com/office/drawing/2010/main" val="0"/>
                </a:ext>
              </a:extLst>
            </a:blip>
            <a:srcRect l="42842" t="45992" r="43345" b="40087"/>
            <a:stretch/>
          </p:blipFill>
          <p:spPr bwMode="auto">
            <a:xfrm flipV="1">
              <a:off x="10075218" y="3703410"/>
              <a:ext cx="333521" cy="336128"/>
            </a:xfrm>
            <a:prstGeom prst="rect">
              <a:avLst/>
            </a:prstGeom>
            <a:noFill/>
            <a:extLst>
              <a:ext uri="{909E8E84-426E-40DD-AFC4-6F175D3DCCD1}">
                <a14:hiddenFill xmlns:a14="http://schemas.microsoft.com/office/drawing/2010/main">
                  <a:solidFill>
                    <a:srgbClr val="FFFFFF"/>
                  </a:solidFill>
                </a14:hiddenFill>
              </a:ext>
            </a:extLst>
          </p:spPr>
        </p:pic>
        <p:cxnSp>
          <p:nvCxnSpPr>
            <p:cNvPr id="56" name="Straight Connector 55">
              <a:extLst>
                <a:ext uri="{FF2B5EF4-FFF2-40B4-BE49-F238E27FC236}">
                  <a16:creationId xmlns:a16="http://schemas.microsoft.com/office/drawing/2014/main" id="{050E0D26-E224-7EF7-0EF1-053C69419007}"/>
                </a:ext>
              </a:extLst>
            </p:cNvPr>
            <p:cNvCxnSpPr>
              <a:cxnSpLocks/>
            </p:cNvCxnSpPr>
            <p:nvPr/>
          </p:nvCxnSpPr>
          <p:spPr>
            <a:xfrm>
              <a:off x="10235537" y="3871474"/>
              <a:ext cx="0" cy="243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84993E1-DA43-F4BC-2F5A-64A89C147304}"/>
                </a:ext>
              </a:extLst>
            </p:cNvPr>
            <p:cNvCxnSpPr>
              <a:cxnSpLocks/>
            </p:cNvCxnSpPr>
            <p:nvPr/>
          </p:nvCxnSpPr>
          <p:spPr>
            <a:xfrm>
              <a:off x="10341334" y="3757443"/>
              <a:ext cx="26808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D211EB06-A4F8-D7E2-4BBC-45A95016503C}"/>
                    </a:ext>
                  </a:extLst>
                </p:cNvPr>
                <p:cNvSpPr txBox="1"/>
                <p:nvPr/>
              </p:nvSpPr>
              <p:spPr>
                <a:xfrm>
                  <a:off x="10071850" y="3999874"/>
                  <a:ext cx="21907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𝑞</m:t>
                            </m:r>
                          </m:e>
                          <m:sub>
                            <m:r>
                              <a:rPr lang="en-US" sz="1400" b="0" i="1" smtClean="0">
                                <a:latin typeface="Cambria Math" panose="02040503050406030204" pitchFamily="18" charset="0"/>
                              </a:rPr>
                              <m:t>𝑖</m:t>
                            </m:r>
                            <m:r>
                              <a:rPr lang="en-US" sz="1400" b="0" i="1" smtClean="0">
                                <a:latin typeface="Cambria Math" panose="02040503050406030204" pitchFamily="18" charset="0"/>
                              </a:rPr>
                              <m:t>+1</m:t>
                            </m:r>
                          </m:sub>
                        </m:sSub>
                      </m:oMath>
                    </m:oMathPara>
                  </a14:m>
                  <a:endParaRPr lang="en-GB" sz="1400"/>
                </a:p>
              </p:txBody>
            </p:sp>
          </mc:Choice>
          <mc:Fallback xmlns="">
            <p:sp>
              <p:nvSpPr>
                <p:cNvPr id="58" name="TextBox 57">
                  <a:extLst>
                    <a:ext uri="{FF2B5EF4-FFF2-40B4-BE49-F238E27FC236}">
                      <a16:creationId xmlns:a16="http://schemas.microsoft.com/office/drawing/2014/main" id="{D211EB06-A4F8-D7E2-4BBC-45A95016503C}"/>
                    </a:ext>
                  </a:extLst>
                </p:cNvPr>
                <p:cNvSpPr txBox="1">
                  <a:spLocks noRot="1" noChangeAspect="1" noMove="1" noResize="1" noEditPoints="1" noAdjustHandles="1" noChangeArrowheads="1" noChangeShapeType="1" noTextEdit="1"/>
                </p:cNvSpPr>
                <p:nvPr/>
              </p:nvSpPr>
              <p:spPr>
                <a:xfrm>
                  <a:off x="10071850" y="3999874"/>
                  <a:ext cx="219075" cy="307777"/>
                </a:xfrm>
                <a:prstGeom prst="rect">
                  <a:avLst/>
                </a:prstGeom>
                <a:blipFill>
                  <a:blip r:embed="rId22"/>
                  <a:stretch>
                    <a:fillRect r="-102778" b="-39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2CD716B2-4736-9F23-C542-F7E0B3A8BAFA}"/>
                    </a:ext>
                  </a:extLst>
                </p:cNvPr>
                <p:cNvSpPr txBox="1"/>
                <p:nvPr/>
              </p:nvSpPr>
              <p:spPr>
                <a:xfrm>
                  <a:off x="10329747" y="3459151"/>
                  <a:ext cx="21907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acc>
                              <m:accPr>
                                <m:chr m:val="̇"/>
                                <m:ctrlPr>
                                  <a:rPr lang="en-US" sz="1400" b="0" i="1" smtClean="0">
                                    <a:latin typeface="Cambria Math" panose="02040503050406030204" pitchFamily="18" charset="0"/>
                                  </a:rPr>
                                </m:ctrlPr>
                              </m:accPr>
                              <m:e>
                                <m:r>
                                  <a:rPr lang="en-US" sz="1400" b="0" i="1" smtClean="0">
                                    <a:latin typeface="Cambria Math" panose="02040503050406030204" pitchFamily="18" charset="0"/>
                                  </a:rPr>
                                  <m:t>𝑞</m:t>
                                </m:r>
                              </m:e>
                            </m:acc>
                          </m:e>
                          <m:sub>
                            <m:r>
                              <a:rPr lang="en-US" sz="1400" b="0" i="1" smtClean="0">
                                <a:latin typeface="Cambria Math" panose="02040503050406030204" pitchFamily="18" charset="0"/>
                              </a:rPr>
                              <m:t>𝑖</m:t>
                            </m:r>
                            <m:r>
                              <a:rPr lang="en-US" sz="1400" b="0" i="1" smtClean="0">
                                <a:latin typeface="Cambria Math" panose="02040503050406030204" pitchFamily="18" charset="0"/>
                              </a:rPr>
                              <m:t>+1</m:t>
                            </m:r>
                          </m:sub>
                        </m:sSub>
                      </m:oMath>
                    </m:oMathPara>
                  </a14:m>
                  <a:endParaRPr lang="en-GB" sz="1400"/>
                </a:p>
              </p:txBody>
            </p:sp>
          </mc:Choice>
          <mc:Fallback xmlns="">
            <p:sp>
              <p:nvSpPr>
                <p:cNvPr id="59" name="TextBox 58">
                  <a:extLst>
                    <a:ext uri="{FF2B5EF4-FFF2-40B4-BE49-F238E27FC236}">
                      <a16:creationId xmlns:a16="http://schemas.microsoft.com/office/drawing/2014/main" id="{2CD716B2-4736-9F23-C542-F7E0B3A8BAFA}"/>
                    </a:ext>
                  </a:extLst>
                </p:cNvPr>
                <p:cNvSpPr txBox="1">
                  <a:spLocks noRot="1" noChangeAspect="1" noMove="1" noResize="1" noEditPoints="1" noAdjustHandles="1" noChangeArrowheads="1" noChangeShapeType="1" noTextEdit="1"/>
                </p:cNvSpPr>
                <p:nvPr/>
              </p:nvSpPr>
              <p:spPr>
                <a:xfrm>
                  <a:off x="10329747" y="3459151"/>
                  <a:ext cx="219075" cy="307777"/>
                </a:xfrm>
                <a:prstGeom prst="rect">
                  <a:avLst/>
                </a:prstGeom>
                <a:blipFill>
                  <a:blip r:embed="rId23"/>
                  <a:stretch>
                    <a:fillRect r="-105714" b="-39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C89ECFFF-B906-C48D-7458-5D2405193808}"/>
                    </a:ext>
                  </a:extLst>
                </p:cNvPr>
                <p:cNvSpPr txBox="1"/>
                <p:nvPr/>
              </p:nvSpPr>
              <p:spPr>
                <a:xfrm>
                  <a:off x="8539727" y="2824098"/>
                  <a:ext cx="2855612" cy="995401"/>
                </a:xfrm>
                <a:prstGeom prst="rect">
                  <a:avLst/>
                </a:prstGeom>
                <a:noFill/>
              </p:spPr>
              <p:txBody>
                <a:bodyPr wrap="square" rtlCol="0">
                  <a:spAutoFit/>
                </a:bodyPr>
                <a:lstStyle/>
                <a:p>
                  <a:pPr algn="ctr"/>
                  <a:r>
                    <a:rPr lang="en-US"/>
                    <a:t>Update classical system based on </a:t>
                  </a:r>
                  <a14:m>
                    <m:oMath xmlns:m="http://schemas.openxmlformats.org/officeDocument/2006/math">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𝑖</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sup>
                      </m:sSubSup>
                      <m:r>
                        <a:rPr lang="en-US" b="0" i="1" smtClean="0">
                          <a:latin typeface="Cambria Math" panose="02040503050406030204" pitchFamily="18" charset="0"/>
                        </a:rPr>
                        <m:t>}</m:t>
                      </m:r>
                    </m:oMath>
                  </a14:m>
                  <a:endParaRPr lang="en-GB"/>
                </a:p>
                <a:p>
                  <a:pPr algn="ctr"/>
                  <a:r>
                    <a:rPr lang="en-US"/>
                    <a:t> </a:t>
                  </a:r>
                  <a:endParaRPr lang="en-GB"/>
                </a:p>
              </p:txBody>
            </p:sp>
          </mc:Choice>
          <mc:Fallback xmlns="">
            <p:sp>
              <p:nvSpPr>
                <p:cNvPr id="60" name="TextBox 59">
                  <a:extLst>
                    <a:ext uri="{FF2B5EF4-FFF2-40B4-BE49-F238E27FC236}">
                      <a16:creationId xmlns:a16="http://schemas.microsoft.com/office/drawing/2014/main" id="{C89ECFFF-B906-C48D-7458-5D2405193808}"/>
                    </a:ext>
                  </a:extLst>
                </p:cNvPr>
                <p:cNvSpPr txBox="1">
                  <a:spLocks noRot="1" noChangeAspect="1" noMove="1" noResize="1" noEditPoints="1" noAdjustHandles="1" noChangeArrowheads="1" noChangeShapeType="1" noTextEdit="1"/>
                </p:cNvSpPr>
                <p:nvPr/>
              </p:nvSpPr>
              <p:spPr>
                <a:xfrm>
                  <a:off x="8539727" y="2824098"/>
                  <a:ext cx="2855612" cy="995401"/>
                </a:xfrm>
                <a:prstGeom prst="rect">
                  <a:avLst/>
                </a:prstGeom>
                <a:blipFill>
                  <a:blip r:embed="rId24"/>
                  <a:stretch>
                    <a:fillRect t="-2439" r="-14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7A4450DB-4DE4-8C86-FEB2-B0AB277A5B05}"/>
                    </a:ext>
                  </a:extLst>
                </p:cNvPr>
                <p:cNvSpPr txBox="1"/>
                <p:nvPr/>
              </p:nvSpPr>
              <p:spPr>
                <a:xfrm>
                  <a:off x="9205047" y="4263358"/>
                  <a:ext cx="2151175" cy="1030923"/>
                </a:xfrm>
                <a:prstGeom prst="rect">
                  <a:avLst/>
                </a:prstGeom>
                <a:noFill/>
              </p:spPr>
              <p:txBody>
                <a:bodyPr wrap="square">
                  <a:spAutoFit/>
                </a:bodyPr>
                <a:lstStyle/>
                <a:p>
                  <a:r>
                    <a:rPr lang="en-US"/>
                    <a:t>and g</a:t>
                  </a:r>
                  <a:r>
                    <a:rPr lang="en-US" sz="1800" b="0"/>
                    <a:t>enerate </a:t>
                  </a:r>
                  <a14:m>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𝐻</m:t>
                          </m:r>
                        </m:e>
                        <m:sub>
                          <m:r>
                            <a:rPr lang="en-US" sz="1800" b="0" i="1" smtClean="0">
                              <a:latin typeface="Cambria Math" panose="02040503050406030204" pitchFamily="18" charset="0"/>
                            </a:rPr>
                            <m:t>𝑖</m:t>
                          </m:r>
                          <m:r>
                            <a:rPr lang="en-US" sz="1800" b="0" i="1" smtClean="0">
                              <a:latin typeface="Cambria Math" panose="02040503050406030204" pitchFamily="18" charset="0"/>
                            </a:rPr>
                            <m:t>+1</m:t>
                          </m:r>
                        </m:sub>
                      </m:sSub>
                      <m:r>
                        <a:rPr lang="en-US" sz="1800" b="0" i="1" smtClean="0">
                          <a:latin typeface="Cambria Math" panose="02040503050406030204" pitchFamily="18" charset="0"/>
                        </a:rPr>
                        <m:t> </m:t>
                      </m:r>
                    </m:oMath>
                  </a14:m>
                  <a:r>
                    <a:rPr lang="en-GB" sz="1800"/>
                    <a:t>and </a:t>
                  </a:r>
                  <a14:m>
                    <m:oMath xmlns:m="http://schemas.openxmlformats.org/officeDocument/2006/math">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𝑂</m:t>
                              </m:r>
                            </m:e>
                          </m:acc>
                        </m:e>
                        <m:sub>
                          <m:r>
                            <a:rPr lang="en-US" b="0" i="1" smtClean="0">
                              <a:latin typeface="Cambria Math" panose="02040503050406030204" pitchFamily="18" charset="0"/>
                            </a:rPr>
                            <m:t>𝑖</m:t>
                          </m:r>
                          <m:r>
                            <a:rPr lang="en-US" b="0" i="1" smtClean="0">
                              <a:latin typeface="Cambria Math" panose="02040503050406030204" pitchFamily="18" charset="0"/>
                            </a:rPr>
                            <m:t>+1</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𝑠</m:t>
                              </m:r>
                            </m:e>
                          </m:d>
                        </m:sup>
                      </m:sSubSup>
                      <m:r>
                        <a:rPr lang="en-US" b="0" i="1" smtClean="0">
                          <a:latin typeface="Cambria Math" panose="02040503050406030204" pitchFamily="18" charset="0"/>
                        </a:rPr>
                        <m:t>}</m:t>
                      </m:r>
                    </m:oMath>
                  </a14:m>
                  <a:endParaRPr lang="en-GB"/>
                </a:p>
                <a:p>
                  <a:endParaRPr lang="en-GB" sz="1800"/>
                </a:p>
              </p:txBody>
            </p:sp>
          </mc:Choice>
          <mc:Fallback xmlns="">
            <p:sp>
              <p:nvSpPr>
                <p:cNvPr id="61" name="TextBox 60">
                  <a:extLst>
                    <a:ext uri="{FF2B5EF4-FFF2-40B4-BE49-F238E27FC236}">
                      <a16:creationId xmlns:a16="http://schemas.microsoft.com/office/drawing/2014/main" id="{7A4450DB-4DE4-8C86-FEB2-B0AB277A5B05}"/>
                    </a:ext>
                  </a:extLst>
                </p:cNvPr>
                <p:cNvSpPr txBox="1">
                  <a:spLocks noRot="1" noChangeAspect="1" noMove="1" noResize="1" noEditPoints="1" noAdjustHandles="1" noChangeArrowheads="1" noChangeShapeType="1" noTextEdit="1"/>
                </p:cNvSpPr>
                <p:nvPr/>
              </p:nvSpPr>
              <p:spPr>
                <a:xfrm>
                  <a:off x="9205047" y="4263358"/>
                  <a:ext cx="2151175" cy="1030923"/>
                </a:xfrm>
                <a:prstGeom prst="rect">
                  <a:avLst/>
                </a:prstGeom>
                <a:blipFill>
                  <a:blip r:embed="rId25"/>
                  <a:stretch>
                    <a:fillRect l="-2266" t="-2367"/>
                  </a:stretch>
                </a:blipFill>
              </p:spPr>
              <p:txBody>
                <a:bodyPr/>
                <a:lstStyle/>
                <a:p>
                  <a:r>
                    <a:rPr lang="en-US">
                      <a:noFill/>
                    </a:rPr>
                    <a:t> </a:t>
                  </a:r>
                </a:p>
              </p:txBody>
            </p:sp>
          </mc:Fallback>
        </mc:AlternateContent>
        <p:cxnSp>
          <p:nvCxnSpPr>
            <p:cNvPr id="62" name="Straight Arrow Connector 61">
              <a:extLst>
                <a:ext uri="{FF2B5EF4-FFF2-40B4-BE49-F238E27FC236}">
                  <a16:creationId xmlns:a16="http://schemas.microsoft.com/office/drawing/2014/main" id="{537D51E0-200F-D656-382B-79AE3F6BBE6B}"/>
                </a:ext>
              </a:extLst>
            </p:cNvPr>
            <p:cNvCxnSpPr>
              <a:cxnSpLocks/>
            </p:cNvCxnSpPr>
            <p:nvPr/>
          </p:nvCxnSpPr>
          <p:spPr>
            <a:xfrm>
              <a:off x="8526511" y="2585664"/>
              <a:ext cx="105250" cy="4414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2B62501-4C01-06EB-BA68-4C20BCEE051A}"/>
                </a:ext>
              </a:extLst>
            </p:cNvPr>
            <p:cNvCxnSpPr>
              <a:cxnSpLocks/>
            </p:cNvCxnSpPr>
            <p:nvPr/>
          </p:nvCxnSpPr>
          <p:spPr>
            <a:xfrm flipH="1">
              <a:off x="8570353" y="3777170"/>
              <a:ext cx="62586" cy="318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64" name="Picture 2" descr="A minimalistic logo like drawinug of the variational quantum eigensolver suitable for use in an infographic">
            <a:extLst>
              <a:ext uri="{FF2B5EF4-FFF2-40B4-BE49-F238E27FC236}">
                <a16:creationId xmlns:a16="http://schemas.microsoft.com/office/drawing/2014/main" id="{DCB919D8-181B-AE54-FA11-6D999CB44FE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2560" y="447119"/>
            <a:ext cx="369332" cy="369332"/>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4">
            <a:extLst>
              <a:ext uri="{FF2B5EF4-FFF2-40B4-BE49-F238E27FC236}">
                <a16:creationId xmlns:a16="http://schemas.microsoft.com/office/drawing/2014/main" id="{175BEBEA-5EB4-9EB0-3B2F-A9209281CED6}"/>
              </a:ext>
            </a:extLst>
          </p:cNvPr>
          <p:cNvPicPr>
            <a:picLocks noChangeAspect="1"/>
          </p:cNvPicPr>
          <p:nvPr/>
        </p:nvPicPr>
        <p:blipFill>
          <a:blip r:embed="rId26"/>
          <a:stretch>
            <a:fillRect/>
          </a:stretch>
        </p:blipFill>
        <p:spPr>
          <a:xfrm>
            <a:off x="860086" y="3986101"/>
            <a:ext cx="1571844" cy="676369"/>
          </a:xfrm>
          <a:prstGeom prst="rect">
            <a:avLst/>
          </a:prstGeom>
        </p:spPr>
      </p:pic>
      <p:pic>
        <p:nvPicPr>
          <p:cNvPr id="66" name="Picture 65">
            <a:extLst>
              <a:ext uri="{FF2B5EF4-FFF2-40B4-BE49-F238E27FC236}">
                <a16:creationId xmlns:a16="http://schemas.microsoft.com/office/drawing/2014/main" id="{BE8A1026-6802-D443-92FD-8FECF70D446B}"/>
              </a:ext>
            </a:extLst>
          </p:cNvPr>
          <p:cNvPicPr>
            <a:picLocks noChangeAspect="1"/>
          </p:cNvPicPr>
          <p:nvPr/>
        </p:nvPicPr>
        <p:blipFill>
          <a:blip r:embed="rId27"/>
          <a:stretch>
            <a:fillRect/>
          </a:stretch>
        </p:blipFill>
        <p:spPr>
          <a:xfrm>
            <a:off x="4177658" y="6199208"/>
            <a:ext cx="1819529" cy="552527"/>
          </a:xfrm>
          <a:prstGeom prst="rect">
            <a:avLst/>
          </a:prstGeom>
        </p:spPr>
      </p:pic>
      <p:pic>
        <p:nvPicPr>
          <p:cNvPr id="67" name="Picture 66">
            <a:extLst>
              <a:ext uri="{FF2B5EF4-FFF2-40B4-BE49-F238E27FC236}">
                <a16:creationId xmlns:a16="http://schemas.microsoft.com/office/drawing/2014/main" id="{208F9AA1-F785-B9B6-BE3A-2DA656FA1D73}"/>
              </a:ext>
            </a:extLst>
          </p:cNvPr>
          <p:cNvPicPr>
            <a:picLocks noChangeAspect="1"/>
          </p:cNvPicPr>
          <p:nvPr/>
        </p:nvPicPr>
        <p:blipFill rotWithShape="1">
          <a:blip r:embed="rId28"/>
          <a:srcRect l="33626"/>
          <a:stretch/>
        </p:blipFill>
        <p:spPr>
          <a:xfrm>
            <a:off x="9671538" y="5102566"/>
            <a:ext cx="1346798" cy="609685"/>
          </a:xfrm>
          <a:prstGeom prst="rect">
            <a:avLst/>
          </a:prstGeom>
        </p:spPr>
      </p:pic>
      <p:pic>
        <p:nvPicPr>
          <p:cNvPr id="68" name="Picture 67">
            <a:extLst>
              <a:ext uri="{FF2B5EF4-FFF2-40B4-BE49-F238E27FC236}">
                <a16:creationId xmlns:a16="http://schemas.microsoft.com/office/drawing/2014/main" id="{7759B652-FE88-A8D9-73E8-0835B0048C87}"/>
              </a:ext>
            </a:extLst>
          </p:cNvPr>
          <p:cNvPicPr>
            <a:picLocks noChangeAspect="1"/>
          </p:cNvPicPr>
          <p:nvPr/>
        </p:nvPicPr>
        <p:blipFill rotWithShape="1">
          <a:blip r:embed="rId28"/>
          <a:srcRect r="75420"/>
          <a:stretch/>
        </p:blipFill>
        <p:spPr>
          <a:xfrm>
            <a:off x="9115841" y="5103878"/>
            <a:ext cx="498752" cy="609685"/>
          </a:xfrm>
          <a:prstGeom prst="rect">
            <a:avLst/>
          </a:prstGeom>
        </p:spPr>
      </p:pic>
      <p:pic>
        <p:nvPicPr>
          <p:cNvPr id="69" name="Picture 68">
            <a:extLst>
              <a:ext uri="{FF2B5EF4-FFF2-40B4-BE49-F238E27FC236}">
                <a16:creationId xmlns:a16="http://schemas.microsoft.com/office/drawing/2014/main" id="{B2D2199C-F98F-B871-9E70-ADA2AAF87123}"/>
              </a:ext>
            </a:extLst>
          </p:cNvPr>
          <p:cNvPicPr>
            <a:picLocks noChangeAspect="1"/>
          </p:cNvPicPr>
          <p:nvPr/>
        </p:nvPicPr>
        <p:blipFill rotWithShape="1">
          <a:blip r:embed="rId29"/>
          <a:srcRect l="17532"/>
          <a:stretch/>
        </p:blipFill>
        <p:spPr>
          <a:xfrm>
            <a:off x="5821461" y="6133308"/>
            <a:ext cx="2836080" cy="657317"/>
          </a:xfrm>
          <a:prstGeom prst="rect">
            <a:avLst/>
          </a:prstGeom>
        </p:spPr>
      </p:pic>
      <p:pic>
        <p:nvPicPr>
          <p:cNvPr id="70" name="Picture 69">
            <a:extLst>
              <a:ext uri="{FF2B5EF4-FFF2-40B4-BE49-F238E27FC236}">
                <a16:creationId xmlns:a16="http://schemas.microsoft.com/office/drawing/2014/main" id="{FFA2E6D1-A03A-6636-F686-AF44F05292D6}"/>
              </a:ext>
            </a:extLst>
          </p:cNvPr>
          <p:cNvPicPr>
            <a:picLocks noChangeAspect="1"/>
          </p:cNvPicPr>
          <p:nvPr/>
        </p:nvPicPr>
        <p:blipFill rotWithShape="1">
          <a:blip r:embed="rId28"/>
          <a:srcRect l="93035"/>
          <a:stretch/>
        </p:blipFill>
        <p:spPr>
          <a:xfrm>
            <a:off x="8703761" y="6128367"/>
            <a:ext cx="141339" cy="609685"/>
          </a:xfrm>
          <a:prstGeom prst="rect">
            <a:avLst/>
          </a:prstGeom>
        </p:spPr>
      </p:pic>
      <p:pic>
        <p:nvPicPr>
          <p:cNvPr id="71" name="Picture 70">
            <a:extLst>
              <a:ext uri="{FF2B5EF4-FFF2-40B4-BE49-F238E27FC236}">
                <a16:creationId xmlns:a16="http://schemas.microsoft.com/office/drawing/2014/main" id="{C4F83E78-1D8F-27DE-C0AD-59A9082D7598}"/>
              </a:ext>
            </a:extLst>
          </p:cNvPr>
          <p:cNvPicPr>
            <a:picLocks noChangeAspect="1"/>
          </p:cNvPicPr>
          <p:nvPr/>
        </p:nvPicPr>
        <p:blipFill rotWithShape="1">
          <a:blip r:embed="rId30"/>
          <a:srcRect l="7767" t="-6568" r="2698" b="-1"/>
          <a:stretch/>
        </p:blipFill>
        <p:spPr>
          <a:xfrm>
            <a:off x="419790" y="5494716"/>
            <a:ext cx="3544613" cy="338315"/>
          </a:xfrm>
          <a:prstGeom prst="rect">
            <a:avLst/>
          </a:prstGeom>
        </p:spPr>
      </p:pic>
      <p:sp>
        <p:nvSpPr>
          <p:cNvPr id="72" name="TextBox 71">
            <a:extLst>
              <a:ext uri="{FF2B5EF4-FFF2-40B4-BE49-F238E27FC236}">
                <a16:creationId xmlns:a16="http://schemas.microsoft.com/office/drawing/2014/main" id="{CA6162C4-8A70-55E3-E325-3097D6128B87}"/>
              </a:ext>
            </a:extLst>
          </p:cNvPr>
          <p:cNvSpPr txBox="1"/>
          <p:nvPr/>
        </p:nvSpPr>
        <p:spPr>
          <a:xfrm>
            <a:off x="342560" y="5848671"/>
            <a:ext cx="3544612" cy="646331"/>
          </a:xfrm>
          <a:prstGeom prst="rect">
            <a:avLst/>
          </a:prstGeom>
          <a:noFill/>
        </p:spPr>
        <p:txBody>
          <a:bodyPr wrap="square" rtlCol="0">
            <a:spAutoFit/>
          </a:bodyPr>
          <a:lstStyle/>
          <a:p>
            <a:r>
              <a:rPr lang="en-US" dirty="0"/>
              <a:t>16        1000    100     70     +  8                               7,000,000</a:t>
            </a:r>
            <a:endParaRPr lang="en-GB" dirty="0"/>
          </a:p>
        </p:txBody>
      </p:sp>
      <p:sp>
        <p:nvSpPr>
          <p:cNvPr id="2" name="TextBox 1">
            <a:extLst>
              <a:ext uri="{FF2B5EF4-FFF2-40B4-BE49-F238E27FC236}">
                <a16:creationId xmlns:a16="http://schemas.microsoft.com/office/drawing/2014/main" id="{42B2BC99-8EA7-2ADC-BF88-00049AB9A69C}"/>
              </a:ext>
            </a:extLst>
          </p:cNvPr>
          <p:cNvSpPr txBox="1"/>
          <p:nvPr/>
        </p:nvSpPr>
        <p:spPr>
          <a:xfrm>
            <a:off x="733488" y="5107266"/>
            <a:ext cx="2690603" cy="369331"/>
          </a:xfrm>
          <a:prstGeom prst="rect">
            <a:avLst/>
          </a:prstGeom>
          <a:noFill/>
        </p:spPr>
        <p:txBody>
          <a:bodyPr wrap="square" rtlCol="0">
            <a:spAutoFit/>
          </a:bodyPr>
          <a:lstStyle/>
          <a:p>
            <a:r>
              <a:rPr lang="en-US" dirty="0"/>
              <a:t>Start to end runtime:</a:t>
            </a:r>
            <a:endParaRPr lang="en-GB" dirty="0"/>
          </a:p>
        </p:txBody>
      </p:sp>
    </p:spTree>
    <p:extLst>
      <p:ext uri="{BB962C8B-B14F-4D97-AF65-F5344CB8AC3E}">
        <p14:creationId xmlns:p14="http://schemas.microsoft.com/office/powerpoint/2010/main" val="218807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95A97-F58A-232D-F6D9-1A042E256C45}"/>
              </a:ext>
            </a:extLst>
          </p:cNvPr>
          <p:cNvSpPr>
            <a:spLocks noGrp="1"/>
          </p:cNvSpPr>
          <p:nvPr>
            <p:ph type="title"/>
          </p:nvPr>
        </p:nvSpPr>
        <p:spPr>
          <a:xfrm>
            <a:off x="867339" y="-206955"/>
            <a:ext cx="10515600" cy="1325563"/>
          </a:xfrm>
        </p:spPr>
        <p:txBody>
          <a:bodyPr/>
          <a:lstStyle/>
          <a:p>
            <a:pPr algn="ctr"/>
            <a:r>
              <a:rPr lang="en-US" dirty="0"/>
              <a:t>Noiseless Results, from Ground State</a:t>
            </a:r>
            <a:endParaRPr lang="en-GB" dirty="0"/>
          </a:p>
        </p:txBody>
      </p:sp>
      <p:pic>
        <p:nvPicPr>
          <p:cNvPr id="4" name="Picture 3">
            <a:extLst>
              <a:ext uri="{FF2B5EF4-FFF2-40B4-BE49-F238E27FC236}">
                <a16:creationId xmlns:a16="http://schemas.microsoft.com/office/drawing/2014/main" id="{EDF4FFBB-BAFA-5F1E-4FE8-B9B490B5FDE7}"/>
              </a:ext>
            </a:extLst>
          </p:cNvPr>
          <p:cNvPicPr>
            <a:picLocks noChangeAspect="1"/>
          </p:cNvPicPr>
          <p:nvPr/>
        </p:nvPicPr>
        <p:blipFill rotWithShape="1">
          <a:blip r:embed="rId2"/>
          <a:srcRect l="2562" r="2170"/>
          <a:stretch/>
        </p:blipFill>
        <p:spPr>
          <a:xfrm>
            <a:off x="4760129" y="758432"/>
            <a:ext cx="6593671" cy="4980960"/>
          </a:xfrm>
          <a:prstGeom prst="rect">
            <a:avLst/>
          </a:prstGeom>
        </p:spPr>
      </p:pic>
      <p:pic>
        <p:nvPicPr>
          <p:cNvPr id="3" name="Picture 2">
            <a:extLst>
              <a:ext uri="{FF2B5EF4-FFF2-40B4-BE49-F238E27FC236}">
                <a16:creationId xmlns:a16="http://schemas.microsoft.com/office/drawing/2014/main" id="{E5DAB992-D135-933D-9B55-4EBC7F7B3CCA}"/>
              </a:ext>
            </a:extLst>
          </p:cNvPr>
          <p:cNvPicPr>
            <a:picLocks noChangeAspect="1"/>
          </p:cNvPicPr>
          <p:nvPr/>
        </p:nvPicPr>
        <p:blipFill>
          <a:blip r:embed="rId3"/>
          <a:stretch>
            <a:fillRect/>
          </a:stretch>
        </p:blipFill>
        <p:spPr>
          <a:xfrm>
            <a:off x="838200" y="1522623"/>
            <a:ext cx="2786496" cy="1843095"/>
          </a:xfrm>
          <a:prstGeom prst="rect">
            <a:avLst/>
          </a:prstGeom>
        </p:spPr>
      </p:pic>
      <p:sp>
        <p:nvSpPr>
          <p:cNvPr id="5" name="TextBox 4">
            <a:extLst>
              <a:ext uri="{FF2B5EF4-FFF2-40B4-BE49-F238E27FC236}">
                <a16:creationId xmlns:a16="http://schemas.microsoft.com/office/drawing/2014/main" id="{50216F1E-E7FD-2A46-2591-38D292CE62CA}"/>
              </a:ext>
            </a:extLst>
          </p:cNvPr>
          <p:cNvSpPr txBox="1"/>
          <p:nvPr/>
        </p:nvSpPr>
        <p:spPr>
          <a:xfrm>
            <a:off x="1106328" y="1240282"/>
            <a:ext cx="4884335" cy="276999"/>
          </a:xfrm>
          <a:prstGeom prst="rect">
            <a:avLst/>
          </a:prstGeom>
          <a:noFill/>
        </p:spPr>
        <p:txBody>
          <a:bodyPr wrap="square" rtlCol="0">
            <a:spAutoFit/>
          </a:bodyPr>
          <a:lstStyle/>
          <a:p>
            <a:r>
              <a:rPr lang="en-US" sz="1200" dirty="0"/>
              <a:t>Potential Energy Surface Reminder</a:t>
            </a:r>
            <a:endParaRPr lang="en-GB" sz="1200" dirty="0"/>
          </a:p>
        </p:txBody>
      </p:sp>
      <p:pic>
        <p:nvPicPr>
          <p:cNvPr id="8" name="Picture 7">
            <a:extLst>
              <a:ext uri="{FF2B5EF4-FFF2-40B4-BE49-F238E27FC236}">
                <a16:creationId xmlns:a16="http://schemas.microsoft.com/office/drawing/2014/main" id="{AD9ADE5D-50FC-CCC8-909F-60623B56D486}"/>
              </a:ext>
            </a:extLst>
          </p:cNvPr>
          <p:cNvPicPr>
            <a:picLocks noChangeAspect="1"/>
          </p:cNvPicPr>
          <p:nvPr/>
        </p:nvPicPr>
        <p:blipFill>
          <a:blip r:embed="rId4"/>
          <a:srcRect b="6481"/>
          <a:stretch/>
        </p:blipFill>
        <p:spPr>
          <a:xfrm>
            <a:off x="4914447" y="5689702"/>
            <a:ext cx="6515100" cy="1168298"/>
          </a:xfrm>
          <a:prstGeom prst="rect">
            <a:avLst/>
          </a:prstGeom>
        </p:spPr>
      </p:pic>
      <p:sp>
        <p:nvSpPr>
          <p:cNvPr id="9" name="TextBox 8">
            <a:extLst>
              <a:ext uri="{FF2B5EF4-FFF2-40B4-BE49-F238E27FC236}">
                <a16:creationId xmlns:a16="http://schemas.microsoft.com/office/drawing/2014/main" id="{DF6ED6CC-D6AA-9B77-32AF-4B5193EDB8BD}"/>
              </a:ext>
            </a:extLst>
          </p:cNvPr>
          <p:cNvSpPr txBox="1"/>
          <p:nvPr/>
        </p:nvSpPr>
        <p:spPr>
          <a:xfrm rot="16200000">
            <a:off x="4222816" y="5914901"/>
            <a:ext cx="1292465" cy="369332"/>
          </a:xfrm>
          <a:prstGeom prst="rect">
            <a:avLst/>
          </a:prstGeom>
          <a:noFill/>
        </p:spPr>
        <p:txBody>
          <a:bodyPr wrap="square" rtlCol="0">
            <a:spAutoFit/>
          </a:bodyPr>
          <a:lstStyle/>
          <a:p>
            <a:r>
              <a:rPr lang="en-US" dirty="0"/>
              <a:t>Fidelity</a:t>
            </a:r>
            <a:endParaRPr lang="en-GB" dirty="0"/>
          </a:p>
        </p:txBody>
      </p:sp>
      <p:sp>
        <p:nvSpPr>
          <p:cNvPr id="10" name="TextBox 9">
            <a:extLst>
              <a:ext uri="{FF2B5EF4-FFF2-40B4-BE49-F238E27FC236}">
                <a16:creationId xmlns:a16="http://schemas.microsoft.com/office/drawing/2014/main" id="{C822B1CA-8A78-697C-1EEC-CBD6BD463E16}"/>
              </a:ext>
            </a:extLst>
          </p:cNvPr>
          <p:cNvSpPr txBox="1"/>
          <p:nvPr/>
        </p:nvSpPr>
        <p:spPr>
          <a:xfrm>
            <a:off x="112112" y="4253005"/>
            <a:ext cx="4572270" cy="2585323"/>
          </a:xfrm>
          <a:prstGeom prst="rect">
            <a:avLst/>
          </a:prstGeom>
          <a:noFill/>
        </p:spPr>
        <p:txBody>
          <a:bodyPr wrap="square" rtlCol="0">
            <a:spAutoFit/>
          </a:bodyPr>
          <a:lstStyle/>
          <a:p>
            <a:pPr marL="285750" indent="-285750">
              <a:buFont typeface="Arial" panose="020B0604020202020204" pitchFamily="34" charset="0"/>
              <a:buChar char="•"/>
            </a:pPr>
            <a:r>
              <a:rPr lang="en-US" dirty="0"/>
              <a:t>Run for 1000 timesteps of 0.5 [</a:t>
            </a:r>
            <a:r>
              <a:rPr lang="en-US" dirty="0" err="1"/>
              <a:t>a.u</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Quantitively good for short time scales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Qualitative at higher iteration counts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Relatively slow fidelity decay </a:t>
            </a:r>
          </a:p>
          <a:p>
            <a:endParaRPr lang="en-GB" dirty="0"/>
          </a:p>
          <a:p>
            <a:endParaRPr lang="en-GB" dirty="0"/>
          </a:p>
        </p:txBody>
      </p:sp>
    </p:spTree>
    <p:extLst>
      <p:ext uri="{BB962C8B-B14F-4D97-AF65-F5344CB8AC3E}">
        <p14:creationId xmlns:p14="http://schemas.microsoft.com/office/powerpoint/2010/main" val="2640905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0A948-80E9-03AD-3577-AB148D720F3D}"/>
              </a:ext>
            </a:extLst>
          </p:cNvPr>
          <p:cNvSpPr>
            <a:spLocks noGrp="1"/>
          </p:cNvSpPr>
          <p:nvPr>
            <p:ph type="title"/>
          </p:nvPr>
        </p:nvSpPr>
        <p:spPr>
          <a:xfrm>
            <a:off x="838200" y="-88900"/>
            <a:ext cx="10515600" cy="1325563"/>
          </a:xfrm>
        </p:spPr>
        <p:txBody>
          <a:bodyPr/>
          <a:lstStyle/>
          <a:p>
            <a:pPr algn="ctr"/>
            <a:r>
              <a:rPr lang="en-US" dirty="0"/>
              <a:t>Noiseless sources of error</a:t>
            </a:r>
            <a:endParaRPr lang="en-GB" dirty="0"/>
          </a:p>
        </p:txBody>
      </p:sp>
      <p:sp>
        <p:nvSpPr>
          <p:cNvPr id="3" name="Content Placeholder 2">
            <a:extLst>
              <a:ext uri="{FF2B5EF4-FFF2-40B4-BE49-F238E27FC236}">
                <a16:creationId xmlns:a16="http://schemas.microsoft.com/office/drawing/2014/main" id="{5A2BC51B-61F7-8544-05A1-0EC37660E98F}"/>
              </a:ext>
            </a:extLst>
          </p:cNvPr>
          <p:cNvSpPr>
            <a:spLocks noGrp="1"/>
          </p:cNvSpPr>
          <p:nvPr>
            <p:ph idx="1"/>
          </p:nvPr>
        </p:nvSpPr>
        <p:spPr>
          <a:xfrm>
            <a:off x="108589" y="1345107"/>
            <a:ext cx="6676924" cy="788549"/>
          </a:xfrm>
        </p:spPr>
        <p:txBody>
          <a:bodyPr>
            <a:normAutofit/>
          </a:bodyPr>
          <a:lstStyle/>
          <a:p>
            <a:pPr marL="0" indent="0">
              <a:buNone/>
            </a:pPr>
            <a:r>
              <a:rPr lang="en-US" sz="2400" dirty="0"/>
              <a:t>Optimizer has finite iterations and threshold</a:t>
            </a:r>
            <a:endParaRPr lang="en-GB" sz="2400" dirty="0"/>
          </a:p>
        </p:txBody>
      </p:sp>
      <p:pic>
        <p:nvPicPr>
          <p:cNvPr id="4" name="Picture 3">
            <a:extLst>
              <a:ext uri="{FF2B5EF4-FFF2-40B4-BE49-F238E27FC236}">
                <a16:creationId xmlns:a16="http://schemas.microsoft.com/office/drawing/2014/main" id="{8FFDF322-BE4E-9B94-6655-7F9755D312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33" b="98600" l="205" r="97746">
                        <a14:foregroundMark x1="3996" y1="4044" x2="6352" y2="79005"/>
                        <a14:foregroundMark x1="6352" y1="79005" x2="21004" y2="90513"/>
                        <a14:foregroundMark x1="21004" y1="90513" x2="35861" y2="91291"/>
                        <a14:foregroundMark x1="35861" y1="91291" x2="47951" y2="90513"/>
                        <a14:foregroundMark x1="47951" y1="90513" x2="58504" y2="92846"/>
                        <a14:foregroundMark x1="58504" y1="92846" x2="81148" y2="89580"/>
                        <a14:foregroundMark x1="81148" y1="89580" x2="16086" y2="18351"/>
                        <a14:foregroundMark x1="16086" y1="18351" x2="10553" y2="70607"/>
                        <a14:foregroundMark x1="10553" y1="70607" x2="20389" y2="12286"/>
                        <a14:foregroundMark x1="20389" y1="12286" x2="36988" y2="7465"/>
                        <a14:foregroundMark x1="36988" y1="7465" x2="75717" y2="8087"/>
                        <a14:foregroundMark x1="75717" y1="8087" x2="85246" y2="3577"/>
                        <a14:foregroundMark x1="85246" y1="3577" x2="89857" y2="30949"/>
                        <a14:foregroundMark x1="89857" y1="30949" x2="87295" y2="82582"/>
                        <a14:foregroundMark x1="87295" y1="82582" x2="97336" y2="41991"/>
                        <a14:foregroundMark x1="97336" y1="41991" x2="97746" y2="15086"/>
                        <a14:foregroundMark x1="97746" y1="15086" x2="89549" y2="72317"/>
                        <a14:foregroundMark x1="89549" y1="72317" x2="79098" y2="72473"/>
                        <a14:foregroundMark x1="79098" y1="72473" x2="18750" y2="13841"/>
                        <a14:foregroundMark x1="18750" y1="13841" x2="36680" y2="23795"/>
                        <a14:foregroundMark x1="36680" y1="23795" x2="28791" y2="16952"/>
                        <a14:foregroundMark x1="28791" y1="16952" x2="17623" y2="13064"/>
                        <a14:foregroundMark x1="17623" y1="13064" x2="53279" y2="25816"/>
                        <a14:foregroundMark x1="53279" y1="25816" x2="54098" y2="25816"/>
                        <a14:foregroundMark x1="8402" y1="83670" x2="2664" y2="21928"/>
                        <a14:foregroundMark x1="2664" y1="21928" x2="7684" y2="6221"/>
                        <a14:foregroundMark x1="7684" y1="6221" x2="13934" y2="29705"/>
                        <a14:foregroundMark x1="13934" y1="29705" x2="3996" y2="85848"/>
                        <a14:foregroundMark x1="9434" y1="91362" x2="2561" y2="74028"/>
                        <a14:foregroundMark x1="2561" y1="74028" x2="512" y2="16641"/>
                        <a14:foregroundMark x1="512" y1="16641" x2="5943" y2="3733"/>
                        <a14:foregroundMark x1="5943" y1="3733" x2="11475" y2="20684"/>
                        <a14:foregroundMark x1="11475" y1="20684" x2="10451" y2="78227"/>
                        <a14:foregroundMark x1="10451" y1="78227" x2="6352" y2="89269"/>
                        <a14:foregroundMark x1="6352" y1="89269" x2="6352" y2="89269"/>
                        <a14:foregroundMark x1="16689" y1="96543" x2="17725" y2="97045"/>
                        <a14:foregroundMark x1="17725" y1="97045" x2="64549" y2="99533"/>
                        <a14:foregroundMark x1="64549" y1="99533" x2="87398" y2="90047"/>
                        <a14:foregroundMark x1="87398" y1="90047" x2="96824" y2="78694"/>
                        <a14:foregroundMark x1="96824" y1="78694" x2="99385" y2="19596"/>
                        <a14:foregroundMark x1="99385" y1="19596" x2="92520" y2="7776"/>
                        <a14:foregroundMark x1="92520" y1="7776" x2="81250" y2="1244"/>
                        <a14:foregroundMark x1="81250" y1="1244" x2="3586" y2="778"/>
                        <a14:foregroundMark x1="3586" y1="778" x2="512" y2="13219"/>
                        <a14:foregroundMark x1="512" y1="13219" x2="307" y2="89269"/>
                        <a14:foregroundMark x1="7275" y1="15397" x2="3279" y2="43701"/>
                        <a14:foregroundMark x1="3279" y1="43701" x2="13730" y2="37636"/>
                        <a14:foregroundMark x1="13730" y1="37636" x2="14242" y2="18196"/>
                        <a14:foregroundMark x1="14242" y1="18196" x2="5328" y2="18663"/>
                        <a14:foregroundMark x1="10553" y1="31104" x2="8094" y2="47900"/>
                        <a14:foregroundMark x1="8094" y1="47900" x2="17930" y2="83826"/>
                        <a14:foregroundMark x1="17930" y1="83826" x2="52766" y2="91291"/>
                        <a14:foregroundMark x1="52766" y1="91291" x2="76537" y2="72628"/>
                        <a14:foregroundMark x1="76537" y1="72628" x2="51537" y2="38725"/>
                        <a14:foregroundMark x1="51537" y1="38725" x2="6762" y2="36858"/>
                        <a14:foregroundMark x1="6762" y1="36858" x2="512" y2="41213"/>
                        <a14:foregroundMark x1="25512" y1="86936" x2="26844" y2="99844"/>
                        <a14:foregroundMark x1="26844" y1="99844" x2="57480" y2="98600"/>
                        <a14:foregroundMark x1="57480" y1="98600" x2="72541" y2="90202"/>
                        <a14:foregroundMark x1="72541" y1="90202" x2="50717" y2="81804"/>
                        <a14:foregroundMark x1="50717" y1="81804" x2="24180" y2="86314"/>
                        <a14:backgroundMark x1="102" y1="89425" x2="15779" y2="97045"/>
                        <a14:backgroundMark x1="15779" y1="97045" x2="1332" y2="97512"/>
                        <a14:backgroundMark x1="1332" y1="97512" x2="307" y2="90047"/>
                        <a14:backgroundMark x1="307" y1="99067" x2="11578" y2="98911"/>
                        <a14:backgroundMark x1="11578" y1="98911" x2="512" y2="93779"/>
                        <a14:backgroundMark x1="512" y1="93779" x2="0" y2="94090"/>
                        <a14:backgroundMark x1="17418" y1="98289" x2="2254" y2="98134"/>
                        <a14:backgroundMark x1="2254" y1="98134" x2="9119" y2="99067"/>
                      </a14:backgroundRemoval>
                    </a14:imgEffect>
                  </a14:imgLayer>
                </a14:imgProps>
              </a:ext>
            </a:extLst>
          </a:blip>
          <a:srcRect/>
          <a:stretch/>
        </p:blipFill>
        <p:spPr>
          <a:xfrm>
            <a:off x="108588" y="1938509"/>
            <a:ext cx="6302117" cy="4151907"/>
          </a:xfrm>
          <a:prstGeom prst="rect">
            <a:avLst/>
          </a:prstGeom>
        </p:spPr>
      </p:pic>
      <p:sp>
        <p:nvSpPr>
          <p:cNvPr id="5" name="TextBox 4">
            <a:extLst>
              <a:ext uri="{FF2B5EF4-FFF2-40B4-BE49-F238E27FC236}">
                <a16:creationId xmlns:a16="http://schemas.microsoft.com/office/drawing/2014/main" id="{DE4B6DA5-14B1-C37D-0D48-A760C2856D4C}"/>
              </a:ext>
            </a:extLst>
          </p:cNvPr>
          <p:cNvSpPr txBox="1"/>
          <p:nvPr/>
        </p:nvSpPr>
        <p:spPr>
          <a:xfrm>
            <a:off x="-21" y="6074285"/>
            <a:ext cx="2426969" cy="276999"/>
          </a:xfrm>
          <a:prstGeom prst="rect">
            <a:avLst/>
          </a:prstGeom>
          <a:noFill/>
        </p:spPr>
        <p:txBody>
          <a:bodyPr wrap="square" rtlCol="0">
            <a:spAutoFit/>
          </a:bodyPr>
          <a:lstStyle/>
          <a:p>
            <a:r>
              <a:rPr lang="en-US" sz="1200" dirty="0"/>
              <a:t>2 timesteps per [</a:t>
            </a:r>
            <a:r>
              <a:rPr lang="en-US" sz="1200" dirty="0" err="1"/>
              <a:t>a.u</a:t>
            </a:r>
            <a:r>
              <a:rPr lang="en-US" sz="1200" dirty="0"/>
              <a:t>.]</a:t>
            </a:r>
            <a:endParaRPr lang="en-GB" sz="1200" dirty="0"/>
          </a:p>
        </p:txBody>
      </p:sp>
      <p:sp>
        <p:nvSpPr>
          <p:cNvPr id="6" name="TextBox 5">
            <a:extLst>
              <a:ext uri="{FF2B5EF4-FFF2-40B4-BE49-F238E27FC236}">
                <a16:creationId xmlns:a16="http://schemas.microsoft.com/office/drawing/2014/main" id="{9D88BF29-B65E-CAAA-E33A-736B02A20BF8}"/>
              </a:ext>
            </a:extLst>
          </p:cNvPr>
          <p:cNvSpPr txBox="1"/>
          <p:nvPr/>
        </p:nvSpPr>
        <p:spPr>
          <a:xfrm>
            <a:off x="2079881" y="6390355"/>
            <a:ext cx="2359532" cy="369332"/>
          </a:xfrm>
          <a:prstGeom prst="rect">
            <a:avLst/>
          </a:prstGeom>
          <a:noFill/>
        </p:spPr>
        <p:txBody>
          <a:bodyPr wrap="square" rtlCol="0">
            <a:spAutoFit/>
          </a:bodyPr>
          <a:lstStyle/>
          <a:p>
            <a:r>
              <a:rPr lang="en-US" dirty="0"/>
              <a:t>Error here scales as</a:t>
            </a:r>
            <a:endParaRPr lang="en-GB" dirty="0"/>
          </a:p>
        </p:txBody>
      </p:sp>
      <p:cxnSp>
        <p:nvCxnSpPr>
          <p:cNvPr id="8" name="Straight Arrow Connector 7">
            <a:extLst>
              <a:ext uri="{FF2B5EF4-FFF2-40B4-BE49-F238E27FC236}">
                <a16:creationId xmlns:a16="http://schemas.microsoft.com/office/drawing/2014/main" id="{9CC50A39-2C92-381C-12FA-56430A88BE29}"/>
              </a:ext>
            </a:extLst>
          </p:cNvPr>
          <p:cNvCxnSpPr>
            <a:cxnSpLocks/>
          </p:cNvCxnSpPr>
          <p:nvPr/>
        </p:nvCxnSpPr>
        <p:spPr>
          <a:xfrm flipH="1" flipV="1">
            <a:off x="4965192" y="3384900"/>
            <a:ext cx="578358" cy="26415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A3577BA-07C9-9D4D-7881-2684EC6152ED}"/>
                  </a:ext>
                </a:extLst>
              </p:cNvPr>
              <p:cNvSpPr txBox="1"/>
              <p:nvPr/>
            </p:nvSpPr>
            <p:spPr>
              <a:xfrm>
                <a:off x="4278226" y="6065477"/>
                <a:ext cx="3635547" cy="78854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GB" i="1" smtClean="0">
                              <a:latin typeface="Cambria Math" panose="02040503050406030204" pitchFamily="18" charset="0"/>
                            </a:rPr>
                          </m:ctrlPr>
                        </m:naryPr>
                        <m:sub>
                          <m:r>
                            <m:rPr>
                              <m:brk m:alnAt="23"/>
                            </m:rPr>
                            <a:rPr lang="en-US" b="0" i="1" smtClean="0">
                              <a:latin typeface="Cambria Math" panose="02040503050406030204" pitchFamily="18" charset="0"/>
                            </a:rPr>
                            <m:t>𝑖</m:t>
                          </m:r>
                        </m:sub>
                        <m:sup>
                          <m:r>
                            <a:rPr lang="en-US" b="0" i="1" smtClean="0">
                              <a:latin typeface="Cambria Math" panose="02040503050406030204" pitchFamily="18" charset="0"/>
                            </a:rPr>
                            <m:t>𝑖𝑡𝑒𝑟𝑎𝑡𝑖𝑜𝑛𝑠</m:t>
                          </m:r>
                        </m:sup>
                        <m:e>
                          <m:r>
                            <m:rPr>
                              <m:nor/>
                            </m:rPr>
                            <a:rPr lang="en-US" b="0" i="0" smtClean="0">
                              <a:latin typeface="Cambria Math" panose="02040503050406030204" pitchFamily="18" charset="0"/>
                            </a:rPr>
                            <m:t>Treshold</m:t>
                          </m:r>
                          <m:r>
                            <m:rPr>
                              <m:nor/>
                            </m:rPr>
                            <a:rPr lang="en-US" b="0" i="0" smtClean="0">
                              <a:latin typeface="Cambria Math" panose="02040503050406030204" pitchFamily="18" charset="0"/>
                            </a:rPr>
                            <m:t> </m:t>
                          </m:r>
                          <m:r>
                            <m:rPr>
                              <m:nor/>
                            </m:rPr>
                            <a:rPr lang="en-US" b="0" i="0" smtClean="0">
                              <a:latin typeface="Cambria Math" panose="02040503050406030204" pitchFamily="18" charset="0"/>
                            </a:rPr>
                            <m:t>reached</m:t>
                          </m:r>
                          <m:r>
                            <m:rPr>
                              <m:nor/>
                            </m:rPr>
                            <a:rPr lang="en-US" b="0" i="0" smtClean="0">
                              <a:latin typeface="Cambria Math" panose="02040503050406030204" pitchFamily="18" charset="0"/>
                            </a:rPr>
                            <m:t> </m:t>
                          </m:r>
                          <m:r>
                            <m:rPr>
                              <m:nor/>
                            </m:rPr>
                            <a:rPr lang="en-US" b="0" i="0" smtClean="0">
                              <a:latin typeface="Cambria Math" panose="02040503050406030204" pitchFamily="18" charset="0"/>
                            </a:rPr>
                            <m:t>at</m:t>
                          </m:r>
                          <m:r>
                            <m:rPr>
                              <m:nor/>
                            </m:rPr>
                            <a:rPr lang="en-US" b="0" i="0" smtClean="0">
                              <a:latin typeface="Cambria Math" panose="02040503050406030204" pitchFamily="18" charset="0"/>
                            </a:rPr>
                            <m:t> </m:t>
                          </m:r>
                          <m:r>
                            <a:rPr lang="en-US" b="0" i="1" smtClean="0">
                              <a:latin typeface="Cambria Math" panose="02040503050406030204" pitchFamily="18" charset="0"/>
                            </a:rPr>
                            <m:t>𝑖</m:t>
                          </m:r>
                        </m:e>
                      </m:nary>
                    </m:oMath>
                  </m:oMathPara>
                </a14:m>
                <a:endParaRPr lang="en-GB" dirty="0"/>
              </a:p>
            </p:txBody>
          </p:sp>
        </mc:Choice>
        <mc:Fallback xmlns="">
          <p:sp>
            <p:nvSpPr>
              <p:cNvPr id="14" name="TextBox 13">
                <a:extLst>
                  <a:ext uri="{FF2B5EF4-FFF2-40B4-BE49-F238E27FC236}">
                    <a16:creationId xmlns:a16="http://schemas.microsoft.com/office/drawing/2014/main" id="{EA3577BA-07C9-9D4D-7881-2684EC6152ED}"/>
                  </a:ext>
                </a:extLst>
              </p:cNvPr>
              <p:cNvSpPr txBox="1">
                <a:spLocks noRot="1" noChangeAspect="1" noMove="1" noResize="1" noEditPoints="1" noAdjustHandles="1" noChangeArrowheads="1" noChangeShapeType="1" noTextEdit="1"/>
              </p:cNvSpPr>
              <p:nvPr/>
            </p:nvSpPr>
            <p:spPr>
              <a:xfrm>
                <a:off x="4278226" y="6065477"/>
                <a:ext cx="3635547" cy="788549"/>
              </a:xfrm>
              <a:prstGeom prst="rect">
                <a:avLst/>
              </a:prstGeom>
              <a:blipFill>
                <a:blip r:embed="rId5"/>
                <a:stretch>
                  <a:fillRect/>
                </a:stretch>
              </a:blipFill>
            </p:spPr>
            <p:txBody>
              <a:bodyPr/>
              <a:lstStyle/>
              <a:p>
                <a:r>
                  <a:rPr lang="en-GB">
                    <a:noFill/>
                  </a:rPr>
                  <a:t> </a:t>
                </a:r>
              </a:p>
            </p:txBody>
          </p:sp>
        </mc:Fallback>
      </mc:AlternateContent>
      <p:sp>
        <p:nvSpPr>
          <p:cNvPr id="16" name="Content Placeholder 2">
            <a:extLst>
              <a:ext uri="{FF2B5EF4-FFF2-40B4-BE49-F238E27FC236}">
                <a16:creationId xmlns:a16="http://schemas.microsoft.com/office/drawing/2014/main" id="{434B151D-C38A-5D08-4D4C-86C14FB44278}"/>
              </a:ext>
            </a:extLst>
          </p:cNvPr>
          <p:cNvSpPr txBox="1">
            <a:spLocks/>
          </p:cNvSpPr>
          <p:nvPr/>
        </p:nvSpPr>
        <p:spPr>
          <a:xfrm>
            <a:off x="7233281" y="1385696"/>
            <a:ext cx="4819650" cy="8830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Cumulative Error on Observable</a:t>
            </a:r>
            <a:endParaRPr lang="en-GB" sz="2400" dirty="0"/>
          </a:p>
        </p:txBody>
      </p:sp>
      <p:pic>
        <p:nvPicPr>
          <p:cNvPr id="18" name="Picture 17">
            <a:extLst>
              <a:ext uri="{FF2B5EF4-FFF2-40B4-BE49-F238E27FC236}">
                <a16:creationId xmlns:a16="http://schemas.microsoft.com/office/drawing/2014/main" id="{26FD4A58-75DF-AE9D-0746-FED50A97E4DE}"/>
              </a:ext>
            </a:extLst>
          </p:cNvPr>
          <p:cNvPicPr>
            <a:picLocks noChangeAspect="1"/>
          </p:cNvPicPr>
          <p:nvPr/>
        </p:nvPicPr>
        <p:blipFill>
          <a:blip r:embed="rId6"/>
          <a:stretch>
            <a:fillRect/>
          </a:stretch>
        </p:blipFill>
        <p:spPr>
          <a:xfrm>
            <a:off x="7900661" y="1879479"/>
            <a:ext cx="3741455" cy="2084017"/>
          </a:xfrm>
          <a:prstGeom prst="rect">
            <a:avLst/>
          </a:prstGeom>
        </p:spPr>
      </p:pic>
      <p:pic>
        <p:nvPicPr>
          <p:cNvPr id="21" name="Picture 20">
            <a:extLst>
              <a:ext uri="{FF2B5EF4-FFF2-40B4-BE49-F238E27FC236}">
                <a16:creationId xmlns:a16="http://schemas.microsoft.com/office/drawing/2014/main" id="{F8FD202D-B677-3DA8-92A8-90B02222534F}"/>
              </a:ext>
            </a:extLst>
          </p:cNvPr>
          <p:cNvPicPr>
            <a:picLocks noChangeAspect="1"/>
          </p:cNvPicPr>
          <p:nvPr/>
        </p:nvPicPr>
        <p:blipFill>
          <a:blip r:embed="rId7"/>
          <a:srcRect t="3658"/>
          <a:stretch/>
        </p:blipFill>
        <p:spPr>
          <a:xfrm>
            <a:off x="7838369" y="3790972"/>
            <a:ext cx="3741455" cy="2111146"/>
          </a:xfrm>
          <a:prstGeom prst="rect">
            <a:avLst/>
          </a:prstGeom>
        </p:spPr>
      </p:pic>
      <p:pic>
        <p:nvPicPr>
          <p:cNvPr id="23" name="Picture 22">
            <a:extLst>
              <a:ext uri="{FF2B5EF4-FFF2-40B4-BE49-F238E27FC236}">
                <a16:creationId xmlns:a16="http://schemas.microsoft.com/office/drawing/2014/main" id="{DFEAAEBB-F215-4125-525E-BF74F4AE9A06}"/>
              </a:ext>
            </a:extLst>
          </p:cNvPr>
          <p:cNvPicPr>
            <a:picLocks noChangeAspect="1"/>
          </p:cNvPicPr>
          <p:nvPr/>
        </p:nvPicPr>
        <p:blipFill>
          <a:blip r:embed="rId8"/>
          <a:stretch>
            <a:fillRect/>
          </a:stretch>
        </p:blipFill>
        <p:spPr>
          <a:xfrm>
            <a:off x="9709096" y="2130697"/>
            <a:ext cx="1003223" cy="208426"/>
          </a:xfrm>
          <a:prstGeom prst="rect">
            <a:avLst/>
          </a:prstGeom>
        </p:spPr>
      </p:pic>
      <p:pic>
        <p:nvPicPr>
          <p:cNvPr id="25" name="Picture 24">
            <a:extLst>
              <a:ext uri="{FF2B5EF4-FFF2-40B4-BE49-F238E27FC236}">
                <a16:creationId xmlns:a16="http://schemas.microsoft.com/office/drawing/2014/main" id="{0F003F38-1635-0076-E689-9B3F974B6E2D}"/>
              </a:ext>
            </a:extLst>
          </p:cNvPr>
          <p:cNvPicPr>
            <a:picLocks noChangeAspect="1"/>
          </p:cNvPicPr>
          <p:nvPr/>
        </p:nvPicPr>
        <p:blipFill>
          <a:blip r:embed="rId9"/>
          <a:stretch>
            <a:fillRect/>
          </a:stretch>
        </p:blipFill>
        <p:spPr>
          <a:xfrm>
            <a:off x="8332896" y="4829280"/>
            <a:ext cx="1187101" cy="207053"/>
          </a:xfrm>
          <a:prstGeom prst="rect">
            <a:avLst/>
          </a:prstGeom>
        </p:spPr>
      </p:pic>
      <p:sp>
        <p:nvSpPr>
          <p:cNvPr id="27" name="TextBox 26">
            <a:extLst>
              <a:ext uri="{FF2B5EF4-FFF2-40B4-BE49-F238E27FC236}">
                <a16:creationId xmlns:a16="http://schemas.microsoft.com/office/drawing/2014/main" id="{C3A9E18A-0182-46B3-F81A-38E2C45C0C9B}"/>
              </a:ext>
            </a:extLst>
          </p:cNvPr>
          <p:cNvSpPr txBox="1"/>
          <p:nvPr/>
        </p:nvSpPr>
        <p:spPr>
          <a:xfrm rot="16200000">
            <a:off x="7018623" y="3428647"/>
            <a:ext cx="1156417" cy="338554"/>
          </a:xfrm>
          <a:prstGeom prst="rect">
            <a:avLst/>
          </a:prstGeom>
          <a:noFill/>
        </p:spPr>
        <p:txBody>
          <a:bodyPr wrap="square" rtlCol="0">
            <a:spAutoFit/>
          </a:bodyPr>
          <a:lstStyle/>
          <a:p>
            <a:r>
              <a:rPr lang="en-US" sz="1600" dirty="0"/>
              <a:t>Infidelity</a:t>
            </a:r>
            <a:endParaRPr lang="en-GB" sz="1600" dirty="0"/>
          </a:p>
        </p:txBody>
      </p:sp>
      <p:sp>
        <p:nvSpPr>
          <p:cNvPr id="30" name="TextBox 29">
            <a:extLst>
              <a:ext uri="{FF2B5EF4-FFF2-40B4-BE49-F238E27FC236}">
                <a16:creationId xmlns:a16="http://schemas.microsoft.com/office/drawing/2014/main" id="{F8E49F0B-2D25-FE42-0C46-0FBA00A15D31}"/>
              </a:ext>
            </a:extLst>
          </p:cNvPr>
          <p:cNvSpPr txBox="1"/>
          <p:nvPr/>
        </p:nvSpPr>
        <p:spPr>
          <a:xfrm>
            <a:off x="8648700" y="6065477"/>
            <a:ext cx="2705100" cy="646331"/>
          </a:xfrm>
          <a:prstGeom prst="rect">
            <a:avLst/>
          </a:prstGeom>
          <a:noFill/>
        </p:spPr>
        <p:txBody>
          <a:bodyPr wrap="square" rtlCol="0">
            <a:spAutoFit/>
          </a:bodyPr>
          <a:lstStyle/>
          <a:p>
            <a:r>
              <a:rPr lang="en-US" dirty="0"/>
              <a:t>Exact versus exact with hardcoded force error</a:t>
            </a:r>
            <a:endParaRPr lang="en-GB" dirty="0"/>
          </a:p>
        </p:txBody>
      </p:sp>
    </p:spTree>
    <p:extLst>
      <p:ext uri="{BB962C8B-B14F-4D97-AF65-F5344CB8AC3E}">
        <p14:creationId xmlns:p14="http://schemas.microsoft.com/office/powerpoint/2010/main" val="152052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6619-9459-FD78-7F6E-EAE7147D21B3}"/>
              </a:ext>
            </a:extLst>
          </p:cNvPr>
          <p:cNvSpPr>
            <a:spLocks noGrp="1"/>
          </p:cNvSpPr>
          <p:nvPr>
            <p:ph type="title"/>
          </p:nvPr>
        </p:nvSpPr>
        <p:spPr>
          <a:xfrm>
            <a:off x="838200" y="0"/>
            <a:ext cx="10515600" cy="1325563"/>
          </a:xfrm>
        </p:spPr>
        <p:txBody>
          <a:bodyPr/>
          <a:lstStyle/>
          <a:p>
            <a:pPr algn="ctr"/>
            <a:r>
              <a:rPr lang="en-US" dirty="0"/>
              <a:t>Sources of Error – Finite Sampling</a:t>
            </a:r>
            <a:endParaRPr lang="en-GB" dirty="0"/>
          </a:p>
        </p:txBody>
      </p:sp>
      <p:pic>
        <p:nvPicPr>
          <p:cNvPr id="5" name="Picture 4">
            <a:extLst>
              <a:ext uri="{FF2B5EF4-FFF2-40B4-BE49-F238E27FC236}">
                <a16:creationId xmlns:a16="http://schemas.microsoft.com/office/drawing/2014/main" id="{C9181A22-42BA-3538-7E73-39EFB62969B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733" b="98600" l="205" r="97746">
                        <a14:foregroundMark x1="3996" y1="4044" x2="6352" y2="79005"/>
                        <a14:foregroundMark x1="6352" y1="79005" x2="21004" y2="90513"/>
                        <a14:foregroundMark x1="21004" y1="90513" x2="35861" y2="91291"/>
                        <a14:foregroundMark x1="35861" y1="91291" x2="47951" y2="90513"/>
                        <a14:foregroundMark x1="47951" y1="90513" x2="58504" y2="92846"/>
                        <a14:foregroundMark x1="58504" y1="92846" x2="81148" y2="89580"/>
                        <a14:foregroundMark x1="81148" y1="89580" x2="16086" y2="18351"/>
                        <a14:foregroundMark x1="16086" y1="18351" x2="10553" y2="70607"/>
                        <a14:foregroundMark x1="10553" y1="70607" x2="20389" y2="12286"/>
                        <a14:foregroundMark x1="20389" y1="12286" x2="36988" y2="7465"/>
                        <a14:foregroundMark x1="36988" y1="7465" x2="75717" y2="8087"/>
                        <a14:foregroundMark x1="75717" y1="8087" x2="85246" y2="3577"/>
                        <a14:foregroundMark x1="85246" y1="3577" x2="89857" y2="30949"/>
                        <a14:foregroundMark x1="89857" y1="30949" x2="87295" y2="82582"/>
                        <a14:foregroundMark x1="87295" y1="82582" x2="97336" y2="41991"/>
                        <a14:foregroundMark x1="97336" y1="41991" x2="97746" y2="15086"/>
                        <a14:foregroundMark x1="97746" y1="15086" x2="89549" y2="72317"/>
                        <a14:foregroundMark x1="89549" y1="72317" x2="79098" y2="72473"/>
                        <a14:foregroundMark x1="79098" y1="72473" x2="18750" y2="13841"/>
                        <a14:foregroundMark x1="18750" y1="13841" x2="36680" y2="23795"/>
                        <a14:foregroundMark x1="36680" y1="23795" x2="28791" y2="16952"/>
                        <a14:foregroundMark x1="28791" y1="16952" x2="17623" y2="13064"/>
                        <a14:foregroundMark x1="17623" y1="13064" x2="53279" y2="25816"/>
                        <a14:foregroundMark x1="53279" y1="25816" x2="54098" y2="25816"/>
                        <a14:foregroundMark x1="8402" y1="83670" x2="2664" y2="21928"/>
                        <a14:foregroundMark x1="2664" y1="21928" x2="7684" y2="6221"/>
                        <a14:foregroundMark x1="7684" y1="6221" x2="13934" y2="29705"/>
                        <a14:foregroundMark x1="13934" y1="29705" x2="3996" y2="85848"/>
                        <a14:foregroundMark x1="9434" y1="91362" x2="2561" y2="74028"/>
                        <a14:foregroundMark x1="2561" y1="74028" x2="512" y2="16641"/>
                        <a14:foregroundMark x1="512" y1="16641" x2="5943" y2="3733"/>
                        <a14:foregroundMark x1="5943" y1="3733" x2="11475" y2="20684"/>
                        <a14:foregroundMark x1="11475" y1="20684" x2="10451" y2="78227"/>
                        <a14:foregroundMark x1="10451" y1="78227" x2="6352" y2="89269"/>
                        <a14:foregroundMark x1="6352" y1="89269" x2="6352" y2="89269"/>
                        <a14:foregroundMark x1="16689" y1="96543" x2="17725" y2="97045"/>
                        <a14:foregroundMark x1="17725" y1="97045" x2="64549" y2="99533"/>
                        <a14:foregroundMark x1="64549" y1="99533" x2="87398" y2="90047"/>
                        <a14:foregroundMark x1="87398" y1="90047" x2="96824" y2="78694"/>
                        <a14:foregroundMark x1="96824" y1="78694" x2="99385" y2="19596"/>
                        <a14:foregroundMark x1="99385" y1="19596" x2="92520" y2="7776"/>
                        <a14:foregroundMark x1="92520" y1="7776" x2="81250" y2="1244"/>
                        <a14:foregroundMark x1="81250" y1="1244" x2="3586" y2="778"/>
                        <a14:foregroundMark x1="3586" y1="778" x2="512" y2="13219"/>
                        <a14:foregroundMark x1="512" y1="13219" x2="307" y2="89269"/>
                        <a14:foregroundMark x1="7275" y1="15397" x2="3279" y2="43701"/>
                        <a14:foregroundMark x1="3279" y1="43701" x2="13730" y2="37636"/>
                        <a14:foregroundMark x1="13730" y1="37636" x2="14242" y2="18196"/>
                        <a14:foregroundMark x1="14242" y1="18196" x2="5328" y2="18663"/>
                        <a14:foregroundMark x1="10553" y1="31104" x2="8094" y2="47900"/>
                        <a14:foregroundMark x1="8094" y1="47900" x2="17930" y2="83826"/>
                        <a14:foregroundMark x1="17930" y1="83826" x2="52766" y2="91291"/>
                        <a14:foregroundMark x1="52766" y1="91291" x2="76537" y2="72628"/>
                        <a14:foregroundMark x1="76537" y1="72628" x2="51537" y2="38725"/>
                        <a14:foregroundMark x1="51537" y1="38725" x2="6762" y2="36858"/>
                        <a14:foregroundMark x1="6762" y1="36858" x2="512" y2="41213"/>
                        <a14:foregroundMark x1="25512" y1="86936" x2="26844" y2="99844"/>
                        <a14:foregroundMark x1="26844" y1="99844" x2="57480" y2="98600"/>
                        <a14:foregroundMark x1="57480" y1="98600" x2="72541" y2="90202"/>
                        <a14:foregroundMark x1="72541" y1="90202" x2="50717" y2="81804"/>
                        <a14:foregroundMark x1="50717" y1="81804" x2="24180" y2="86314"/>
                        <a14:backgroundMark x1="102" y1="89425" x2="15779" y2="97045"/>
                        <a14:backgroundMark x1="15779" y1="97045" x2="1332" y2="97512"/>
                        <a14:backgroundMark x1="1332" y1="97512" x2="307" y2="90047"/>
                        <a14:backgroundMark x1="307" y1="99067" x2="11578" y2="98911"/>
                        <a14:backgroundMark x1="11578" y1="98911" x2="512" y2="93779"/>
                        <a14:backgroundMark x1="512" y1="93779" x2="0" y2="94090"/>
                        <a14:backgroundMark x1="17418" y1="98289" x2="2254" y2="98134"/>
                        <a14:backgroundMark x1="2254" y1="98134" x2="9119" y2="99067"/>
                      </a14:backgroundRemoval>
                    </a14:imgEffect>
                  </a14:imgLayer>
                </a14:imgProps>
              </a:ext>
            </a:extLst>
          </a:blip>
          <a:srcRect/>
          <a:stretch/>
        </p:blipFill>
        <p:spPr>
          <a:xfrm>
            <a:off x="5889883" y="1764475"/>
            <a:ext cx="6302117" cy="4151907"/>
          </a:xfrm>
          <a:prstGeom prst="rect">
            <a:avLst/>
          </a:prstGeom>
        </p:spPr>
      </p:pic>
      <p:sp>
        <p:nvSpPr>
          <p:cNvPr id="3" name="TextBox 2">
            <a:extLst>
              <a:ext uri="{FF2B5EF4-FFF2-40B4-BE49-F238E27FC236}">
                <a16:creationId xmlns:a16="http://schemas.microsoft.com/office/drawing/2014/main" id="{B5173ED3-2460-1489-1C1B-7C95DE7651F3}"/>
              </a:ext>
            </a:extLst>
          </p:cNvPr>
          <p:cNvSpPr txBox="1"/>
          <p:nvPr/>
        </p:nvSpPr>
        <p:spPr>
          <a:xfrm>
            <a:off x="7860031" y="5916382"/>
            <a:ext cx="2426969" cy="369332"/>
          </a:xfrm>
          <a:prstGeom prst="rect">
            <a:avLst/>
          </a:prstGeom>
          <a:noFill/>
        </p:spPr>
        <p:txBody>
          <a:bodyPr wrap="square" rtlCol="0">
            <a:spAutoFit/>
          </a:bodyPr>
          <a:lstStyle/>
          <a:p>
            <a:r>
              <a:rPr lang="en-US" dirty="0"/>
              <a:t>2 timesteps per [</a:t>
            </a:r>
            <a:r>
              <a:rPr lang="en-US" dirty="0" err="1"/>
              <a:t>a.u</a:t>
            </a:r>
            <a:r>
              <a:rPr lang="en-US" dirty="0"/>
              <a:t>.]</a:t>
            </a:r>
            <a:endParaRPr lang="en-GB" dirty="0"/>
          </a:p>
        </p:txBody>
      </p:sp>
      <p:pic>
        <p:nvPicPr>
          <p:cNvPr id="6" name="Picture 5">
            <a:extLst>
              <a:ext uri="{FF2B5EF4-FFF2-40B4-BE49-F238E27FC236}">
                <a16:creationId xmlns:a16="http://schemas.microsoft.com/office/drawing/2014/main" id="{0A56AFF2-51B0-6494-D774-CF34503FA511}"/>
              </a:ext>
            </a:extLst>
          </p:cNvPr>
          <p:cNvPicPr>
            <a:picLocks noChangeAspect="1"/>
          </p:cNvPicPr>
          <p:nvPr/>
        </p:nvPicPr>
        <p:blipFill>
          <a:blip r:embed="rId4"/>
          <a:stretch>
            <a:fillRect/>
          </a:stretch>
        </p:blipFill>
        <p:spPr>
          <a:xfrm>
            <a:off x="0" y="1764475"/>
            <a:ext cx="5857511" cy="4280725"/>
          </a:xfrm>
          <a:prstGeom prst="rect">
            <a:avLst/>
          </a:prstGeom>
        </p:spPr>
      </p:pic>
    </p:spTree>
    <p:extLst>
      <p:ext uri="{BB962C8B-B14F-4D97-AF65-F5344CB8AC3E}">
        <p14:creationId xmlns:p14="http://schemas.microsoft.com/office/powerpoint/2010/main" val="135592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D2833-1046-C328-23CE-5A1338C0C77C}"/>
              </a:ext>
            </a:extLst>
          </p:cNvPr>
          <p:cNvSpPr>
            <a:spLocks noGrp="1"/>
          </p:cNvSpPr>
          <p:nvPr>
            <p:ph type="title"/>
          </p:nvPr>
        </p:nvSpPr>
        <p:spPr/>
        <p:txBody>
          <a:bodyPr/>
          <a:lstStyle/>
          <a:p>
            <a:r>
              <a:rPr lang="en-CH" dirty="0"/>
              <a:t>In summary</a:t>
            </a:r>
          </a:p>
        </p:txBody>
      </p:sp>
      <p:sp>
        <p:nvSpPr>
          <p:cNvPr id="3" name="Content Placeholder 2">
            <a:extLst>
              <a:ext uri="{FF2B5EF4-FFF2-40B4-BE49-F238E27FC236}">
                <a16:creationId xmlns:a16="http://schemas.microsoft.com/office/drawing/2014/main" id="{3393B1E8-F0BC-C6A8-EE8E-AC52ACEB0A12}"/>
              </a:ext>
            </a:extLst>
          </p:cNvPr>
          <p:cNvSpPr>
            <a:spLocks noGrp="1"/>
          </p:cNvSpPr>
          <p:nvPr>
            <p:ph idx="1"/>
          </p:nvPr>
        </p:nvSpPr>
        <p:spPr/>
        <p:txBody>
          <a:bodyPr/>
          <a:lstStyle/>
          <a:p>
            <a:r>
              <a:rPr lang="en-CH" dirty="0"/>
              <a:t>All VQA algorithms fit into a program that has this general structure when run on a real machine</a:t>
            </a:r>
          </a:p>
        </p:txBody>
      </p:sp>
      <p:pic>
        <p:nvPicPr>
          <p:cNvPr id="7" name="Picture 6" descr="A diagram of a computer system&#10;&#10;AI-generated content may be incorrect.">
            <a:extLst>
              <a:ext uri="{FF2B5EF4-FFF2-40B4-BE49-F238E27FC236}">
                <a16:creationId xmlns:a16="http://schemas.microsoft.com/office/drawing/2014/main" id="{1A5E0839-73CB-714D-7C82-BD29DBA6C670}"/>
              </a:ext>
            </a:extLst>
          </p:cNvPr>
          <p:cNvPicPr>
            <a:picLocks noChangeAspect="1"/>
          </p:cNvPicPr>
          <p:nvPr/>
        </p:nvPicPr>
        <p:blipFill>
          <a:blip r:embed="rId2"/>
          <a:stretch>
            <a:fillRect/>
          </a:stretch>
        </p:blipFill>
        <p:spPr>
          <a:xfrm>
            <a:off x="2086626" y="2801459"/>
            <a:ext cx="8018748" cy="3691416"/>
          </a:xfrm>
          <a:prstGeom prst="rect">
            <a:avLst/>
          </a:prstGeom>
        </p:spPr>
      </p:pic>
    </p:spTree>
    <p:extLst>
      <p:ext uri="{BB962C8B-B14F-4D97-AF65-F5344CB8AC3E}">
        <p14:creationId xmlns:p14="http://schemas.microsoft.com/office/powerpoint/2010/main" val="295486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6236C-B720-F846-C3FA-384EAAD34DD0}"/>
              </a:ext>
            </a:extLst>
          </p:cNvPr>
          <p:cNvSpPr>
            <a:spLocks noGrp="1"/>
          </p:cNvSpPr>
          <p:nvPr>
            <p:ph type="title"/>
          </p:nvPr>
        </p:nvSpPr>
        <p:spPr/>
        <p:txBody>
          <a:bodyPr/>
          <a:lstStyle/>
          <a:p>
            <a:r>
              <a:rPr lang="en-CH" dirty="0"/>
              <a:t>Conclusion	</a:t>
            </a:r>
          </a:p>
        </p:txBody>
      </p:sp>
      <p:sp>
        <p:nvSpPr>
          <p:cNvPr id="3" name="Content Placeholder 2">
            <a:extLst>
              <a:ext uri="{FF2B5EF4-FFF2-40B4-BE49-F238E27FC236}">
                <a16:creationId xmlns:a16="http://schemas.microsoft.com/office/drawing/2014/main" id="{99EFDC64-4E04-7038-6FE8-50A4CF35F84A}"/>
              </a:ext>
            </a:extLst>
          </p:cNvPr>
          <p:cNvSpPr>
            <a:spLocks noGrp="1"/>
          </p:cNvSpPr>
          <p:nvPr>
            <p:ph idx="1"/>
          </p:nvPr>
        </p:nvSpPr>
        <p:spPr/>
        <p:txBody>
          <a:bodyPr/>
          <a:lstStyle/>
          <a:p>
            <a:r>
              <a:rPr lang="en-CH" dirty="0"/>
              <a:t>Most NISQ digital quantum computing is some form of VQA</a:t>
            </a:r>
          </a:p>
          <a:p>
            <a:r>
              <a:rPr lang="en-CH" dirty="0"/>
              <a:t>It is uncertain whether these will lead to advantages </a:t>
            </a:r>
          </a:p>
          <a:p>
            <a:r>
              <a:rPr lang="en-CH" dirty="0"/>
              <a:t>People are moving away from NISQ algorithms, however. </a:t>
            </a:r>
          </a:p>
          <a:p>
            <a:r>
              <a:rPr lang="en-GB" dirty="0">
                <a:hlinkClick r:id="rId2"/>
              </a:rPr>
              <a:t>https://quantumalgorithmzoo.org/</a:t>
            </a:r>
            <a:r>
              <a:rPr lang="en-GB" dirty="0"/>
              <a:t> for a list of most known quantum algorithms in general! </a:t>
            </a:r>
            <a:endParaRPr lang="en-CH" dirty="0"/>
          </a:p>
        </p:txBody>
      </p:sp>
    </p:spTree>
    <p:extLst>
      <p:ext uri="{BB962C8B-B14F-4D97-AF65-F5344CB8AC3E}">
        <p14:creationId xmlns:p14="http://schemas.microsoft.com/office/powerpoint/2010/main" val="3578887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1353</TotalTime>
  <Words>2606</Words>
  <Application>Microsoft Macintosh PowerPoint</Application>
  <PresentationFormat>Widescreen</PresentationFormat>
  <Paragraphs>283</Paragraphs>
  <Slides>47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Aptos</vt:lpstr>
      <vt:lpstr>Arial</vt:lpstr>
      <vt:lpstr>Cambria Math</vt:lpstr>
      <vt:lpstr>Century Schoolbook</vt:lpstr>
      <vt:lpstr>Office Theme</vt:lpstr>
      <vt:lpstr>Algorithms for Near-term Intermediate Scale Quantum Computers</vt:lpstr>
      <vt:lpstr>PowerPoint Presentation</vt:lpstr>
      <vt:lpstr>Why use today’s quantum computers</vt:lpstr>
      <vt:lpstr>The goals of NISQ</vt:lpstr>
      <vt:lpstr>Considerations in NISQ</vt:lpstr>
      <vt:lpstr>Quantum annealing</vt:lpstr>
      <vt:lpstr>Sampling problems </vt:lpstr>
      <vt:lpstr>Analog quantum simulation</vt:lpstr>
      <vt:lpstr>Variational Algorithms </vt:lpstr>
      <vt:lpstr>Building blocks</vt:lpstr>
      <vt:lpstr>Objective functions</vt:lpstr>
      <vt:lpstr>Pauli Strings</vt:lpstr>
      <vt:lpstr>Measures of quality</vt:lpstr>
      <vt:lpstr>Parametertized circuits</vt:lpstr>
      <vt:lpstr>Problem inspired ansatze</vt:lpstr>
      <vt:lpstr>PowerPoint Presentation</vt:lpstr>
      <vt:lpstr>Hardware constrained ansatze</vt:lpstr>
      <vt:lpstr>Measurement</vt:lpstr>
      <vt:lpstr>Parameter optimization</vt:lpstr>
      <vt:lpstr>Parameter shift rule</vt:lpstr>
      <vt:lpstr>Variational Quantum Eigensolver</vt:lpstr>
      <vt:lpstr>Quantum Approximate Optimization Algorithm - QAOA</vt:lpstr>
      <vt:lpstr>The algorithm</vt:lpstr>
      <vt:lpstr>QML</vt:lpstr>
      <vt:lpstr>Some examples</vt:lpstr>
      <vt:lpstr>Theoretical Limits – Barren Plateaus</vt:lpstr>
      <vt:lpstr>Theoretical Limits - Expressibility</vt:lpstr>
      <vt:lpstr>Fortunately there are tools! </vt:lpstr>
      <vt:lpstr>Theoretical Limits - Reachability</vt:lpstr>
      <vt:lpstr>Tools at our disposal</vt:lpstr>
      <vt:lpstr>An example of a more complex VQA</vt:lpstr>
      <vt:lpstr>THE SHIN-METIU MODEL</vt:lpstr>
      <vt:lpstr>Encoding the Model</vt:lpstr>
      <vt:lpstr>Representing the Hamiltonian</vt:lpstr>
      <vt:lpstr>The Time Dependent Variational Quantum Propagation Algorithm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Noiseless Results, from Ground State</vt:lpstr>
      <vt:lpstr>Noiseless sources of error</vt:lpstr>
      <vt:lpstr>Sources of Error – Finite Sampling</vt:lpstr>
      <vt:lpstr>In summary</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Bultrini</dc:creator>
  <cp:lastModifiedBy>Daniel Bultrini</cp:lastModifiedBy>
  <cp:revision>5</cp:revision>
  <dcterms:created xsi:type="dcterms:W3CDTF">2025-12-08T14:32:51Z</dcterms:created>
  <dcterms:modified xsi:type="dcterms:W3CDTF">2025-12-09T13:06:43Z</dcterms:modified>
</cp:coreProperties>
</file>